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handoutMasterIdLst>
    <p:handoutMasterId r:id="rId29"/>
  </p:handoutMasterIdLst>
  <p:sldIdLst>
    <p:sldId id="5300082" r:id="rId3"/>
    <p:sldId id="5300112" r:id="rId4"/>
    <p:sldId id="5300081" r:id="rId5"/>
    <p:sldId id="5300149" r:id="rId6"/>
    <p:sldId id="5300113" r:id="rId7"/>
    <p:sldId id="5300143" r:id="rId9"/>
    <p:sldId id="5300142" r:id="rId10"/>
    <p:sldId id="5300144" r:id="rId11"/>
    <p:sldId id="5300166" r:id="rId12"/>
    <p:sldId id="5300179" r:id="rId13"/>
    <p:sldId id="5300145" r:id="rId14"/>
    <p:sldId id="5300146" r:id="rId15"/>
    <p:sldId id="5300167" r:id="rId16"/>
    <p:sldId id="5300195" r:id="rId17"/>
    <p:sldId id="5300196" r:id="rId18"/>
    <p:sldId id="5300147" r:id="rId19"/>
    <p:sldId id="5300168" r:id="rId20"/>
    <p:sldId id="5300148" r:id="rId21"/>
    <p:sldId id="5300169" r:id="rId22"/>
    <p:sldId id="5300150" r:id="rId23"/>
    <p:sldId id="5300088" r:id="rId24"/>
    <p:sldId id="5300164" r:id="rId25"/>
    <p:sldId id="5300165" r:id="rId26"/>
    <p:sldId id="5300193" r:id="rId27"/>
    <p:sldId id="5300152" r:id="rId28"/>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常胜" initials="王" lastIdx="1" clrIdx="0"/>
  <p:cmAuthor id="2" name="Pueschner, Franziska {FA~Shanghai}" initials="P" lastIdx="5" clrIdx="0"/>
  <p:cmAuthor id="3" name="翟宏帅" initials="翟"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0E16"/>
    <a:srgbClr val="FEF3E9"/>
    <a:srgbClr val="FFEF99"/>
    <a:srgbClr val="E5E5E5"/>
    <a:srgbClr val="C7D5ED"/>
    <a:srgbClr val="C20009"/>
    <a:srgbClr val="F2F2F2"/>
    <a:srgbClr val="F9E892"/>
    <a:srgbClr val="FAEBA0"/>
    <a:srgbClr val="E5C6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7346" autoAdjust="0"/>
    <p:restoredTop sz="95000" autoAdjust="0"/>
  </p:normalViewPr>
  <p:slideViewPr>
    <p:cSldViewPr snapToGrid="0">
      <p:cViewPr varScale="1">
        <p:scale>
          <a:sx n="82" d="100"/>
          <a:sy n="82" d="100"/>
        </p:scale>
        <p:origin x="610" y="67"/>
      </p:cViewPr>
      <p:guideLst>
        <p:guide orient="horz" pos="2284"/>
        <p:guide pos="3781"/>
        <p:guide orient="horz" pos="3887"/>
        <p:guide orient="horz" pos="1913"/>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7.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方正黑体_GBK" panose="020000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方正黑体_GBK" panose="02000000000000000000" charset="-122"/>
              </a:rPr>
            </a:fld>
            <a:endParaRPr lang="zh-CN" altLang="en-US">
              <a:ea typeface="方正黑体_GBK" panose="020000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方正黑体_GBK" panose="020000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方正黑体_GBK" panose="02000000000000000000" charset="-122"/>
              </a:rPr>
            </a:fld>
            <a:endParaRPr lang="zh-CN" altLang="en-US">
              <a:ea typeface="方正黑体_GBK" panose="020000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方正黑体_GBK" panose="02000000000000000000" charset="-122"/>
                <a:ea typeface="方正黑体_GBK" panose="02000000000000000000"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方正黑体_GBK" panose="02000000000000000000" charset="-122"/>
                <a:ea typeface="方正黑体_GBK" panose="02000000000000000000" charset="-122"/>
              </a:defRPr>
            </a:lvl1pPr>
          </a:lstStyle>
          <a:p>
            <a:fld id="{0C718402-5E97-4490-B511-86F97ABE33B1}"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方正黑体_GBK" panose="02000000000000000000" charset="-122"/>
                <a:ea typeface="方正黑体_GBK" panose="02000000000000000000"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方正黑体_GBK" panose="02000000000000000000" charset="-122"/>
                <a:ea typeface="方正黑体_GBK" panose="02000000000000000000" charset="-122"/>
              </a:defRPr>
            </a:lvl1pPr>
          </a:lstStyle>
          <a:p>
            <a:fld id="{C7C83CF2-C7C0-4B42-9F89-8F3341F9C44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方正黑体_GBK" panose="02000000000000000000" charset="-122"/>
        <a:ea typeface="方正黑体_GBK" panose="02000000000000000000" charset="-122"/>
        <a:cs typeface="+mn-cs"/>
      </a:defRPr>
    </a:lvl1pPr>
    <a:lvl2pPr marL="457200" algn="l" defTabSz="914400" rtl="0" eaLnBrk="1" latinLnBrk="0" hangingPunct="1">
      <a:defRPr sz="1200" kern="1200">
        <a:solidFill>
          <a:schemeClr val="tx1"/>
        </a:solidFill>
        <a:latin typeface="方正黑体_GBK" panose="02000000000000000000" charset="-122"/>
        <a:ea typeface="方正黑体_GBK" panose="02000000000000000000" charset="-122"/>
        <a:cs typeface="+mn-cs"/>
      </a:defRPr>
    </a:lvl2pPr>
    <a:lvl3pPr marL="914400" algn="l" defTabSz="914400" rtl="0" eaLnBrk="1" latinLnBrk="0" hangingPunct="1">
      <a:defRPr sz="1200" kern="1200">
        <a:solidFill>
          <a:schemeClr val="tx1"/>
        </a:solidFill>
        <a:latin typeface="方正黑体_GBK" panose="02000000000000000000" charset="-122"/>
        <a:ea typeface="方正黑体_GBK" panose="02000000000000000000" charset="-122"/>
        <a:cs typeface="+mn-cs"/>
      </a:defRPr>
    </a:lvl3pPr>
    <a:lvl4pPr marL="1371600" algn="l" defTabSz="914400" rtl="0" eaLnBrk="1" latinLnBrk="0" hangingPunct="1">
      <a:defRPr sz="1200" kern="1200">
        <a:solidFill>
          <a:schemeClr val="tx1"/>
        </a:solidFill>
        <a:latin typeface="方正黑体_GBK" panose="02000000000000000000" charset="-122"/>
        <a:ea typeface="方正黑体_GBK" panose="02000000000000000000" charset="-122"/>
        <a:cs typeface="+mn-cs"/>
      </a:defRPr>
    </a:lvl4pPr>
    <a:lvl5pPr marL="1828800" algn="l" defTabSz="914400" rtl="0" eaLnBrk="1" latinLnBrk="0" hangingPunct="1">
      <a:defRPr sz="1200" kern="1200">
        <a:solidFill>
          <a:schemeClr val="tx1"/>
        </a:solidFill>
        <a:latin typeface="方正黑体_GBK" panose="02000000000000000000" charset="-122"/>
        <a:ea typeface="方正黑体_GBK" panose="020000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0E21FD59-C920-460C-B1C9-0346C59420B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75090"/>
          <a:stretch>
            <a:fillRect/>
          </a:stretch>
        </p:blipFill>
        <p:spPr>
          <a:xfrm flipV="1">
            <a:off x="-1" y="-3"/>
            <a:ext cx="12192001" cy="1701480"/>
          </a:xfrm>
          <a:prstGeom prst="rect">
            <a:avLst/>
          </a:prstGeom>
        </p:spPr>
      </p:pic>
      <p:sp>
        <p:nvSpPr>
          <p:cNvPr id="12" name="文本框 11"/>
          <p:cNvSpPr txBox="1"/>
          <p:nvPr userDrawn="1"/>
        </p:nvSpPr>
        <p:spPr>
          <a:xfrm>
            <a:off x="5080334" y="950972"/>
            <a:ext cx="2031325" cy="646331"/>
          </a:xfrm>
          <a:prstGeom prst="rect">
            <a:avLst/>
          </a:prstGeom>
          <a:noFill/>
        </p:spPr>
        <p:txBody>
          <a:bodyPr wrap="none" rtlCol="0">
            <a:spAutoFit/>
          </a:bodyPr>
          <a:lstStyle/>
          <a:p>
            <a:pPr algn="ctr">
              <a:defRPr/>
            </a:pPr>
            <a:r>
              <a:rPr lang="zh-CN" altLang="en-US" sz="3600" dirty="0">
                <a:solidFill>
                  <a:srgbClr val="D90E16"/>
                </a:solidFill>
                <a:latin typeface="方正黑体_GBK" panose="02000000000000000000" charset="-122"/>
                <a:ea typeface="方正黑体_GBK" panose="02000000000000000000" charset="-122"/>
              </a:rPr>
              <a:t>输入标题</a:t>
            </a:r>
            <a:endParaRPr lang="zh-CN" altLang="en-US" sz="3600" dirty="0">
              <a:solidFill>
                <a:srgbClr val="D90E16"/>
              </a:solidFill>
              <a:latin typeface="方正黑体_GBK" panose="02000000000000000000" charset="-122"/>
              <a:ea typeface="方正黑体_GBK" panose="02000000000000000000" charset="-122"/>
            </a:endParaRPr>
          </a:p>
        </p:txBody>
      </p:sp>
      <p:sp>
        <p:nvSpPr>
          <p:cNvPr id="13" name="椭圆 12"/>
          <p:cNvSpPr/>
          <p:nvPr userDrawn="1"/>
        </p:nvSpPr>
        <p:spPr>
          <a:xfrm>
            <a:off x="5677380" y="113732"/>
            <a:ext cx="837240" cy="837240"/>
          </a:xfrm>
          <a:prstGeom prst="ellipse">
            <a:avLst/>
          </a:prstGeom>
          <a:solidFill>
            <a:srgbClr val="D90E1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5681" y="251740"/>
            <a:ext cx="520630" cy="520630"/>
          </a:xfrm>
          <a:prstGeom prst="rect">
            <a:avLst/>
          </a:prstGeom>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bg>
      <p:bgPr>
        <a:gradFill>
          <a:gsLst>
            <a:gs pos="0">
              <a:schemeClr val="bg1"/>
            </a:gs>
            <a:gs pos="50000">
              <a:schemeClr val="bg1">
                <a:lumMod val="95000"/>
              </a:schemeClr>
            </a:gs>
            <a:gs pos="100000">
              <a:schemeClr val="bg1"/>
            </a:gs>
          </a:gsLst>
          <a:lin ang="5400000" scaled="0"/>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D4356730-B2B6-4409-86B3-40ECEAC4FB0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98ED7C08-0C98-4250-96FA-F769FA554CC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B538A488-AD29-4385-990F-CE983A605F9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3B1068CF-91C2-47E1-8FAF-C8D8F1BDC15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3E9"/>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5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image" Target="../media/image24.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image" Target="../media/image24.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4.png"/><Relationship Id="rId3" Type="http://schemas.microsoft.com/office/2007/relationships/hdphoto" Target="../media/image16.wdp"/><Relationship Id="rId2" Type="http://schemas.openxmlformats.org/officeDocument/2006/relationships/image" Target="../media/image15.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9.png"/><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stretch>
            <a:fillRect/>
          </a:stretch>
        </p:blipFill>
        <p:spPr>
          <a:xfrm>
            <a:off x="-1" y="0"/>
            <a:ext cx="12192002" cy="6858000"/>
          </a:xfrm>
          <a:prstGeom prst="rect">
            <a:avLst/>
          </a:prstGeom>
        </p:spPr>
      </p:pic>
      <p:grpSp>
        <p:nvGrpSpPr>
          <p:cNvPr id="4" name="组合 3"/>
          <p:cNvGrpSpPr/>
          <p:nvPr/>
        </p:nvGrpSpPr>
        <p:grpSpPr>
          <a:xfrm flipH="1">
            <a:off x="4779818" y="1"/>
            <a:ext cx="7412182" cy="1481544"/>
            <a:chOff x="0" y="1"/>
            <a:chExt cx="8358554" cy="1670704"/>
          </a:xfrm>
        </p:grpSpPr>
        <p:pic>
          <p:nvPicPr>
            <p:cNvPr id="21" name="图片 20"/>
            <p:cNvPicPr>
              <a:picLocks noChangeAspect="1"/>
            </p:cNvPicPr>
            <p:nvPr/>
          </p:nvPicPr>
          <p:blipFill>
            <a:blip r:embed="rId2"/>
            <a:stretch>
              <a:fillRect/>
            </a:stretch>
          </p:blipFill>
          <p:spPr>
            <a:xfrm>
              <a:off x="3229429" y="1"/>
              <a:ext cx="5129125" cy="1670704"/>
            </a:xfrm>
            <a:prstGeom prst="rect">
              <a:avLst/>
            </a:prstGeom>
          </p:spPr>
        </p:pic>
        <p:pic>
          <p:nvPicPr>
            <p:cNvPr id="25" name="图片 24"/>
            <p:cNvPicPr>
              <a:picLocks noChangeAspect="1"/>
            </p:cNvPicPr>
            <p:nvPr/>
          </p:nvPicPr>
          <p:blipFill>
            <a:blip r:embed="rId2"/>
            <a:srcRect r="36997"/>
            <a:stretch>
              <a:fillRect/>
            </a:stretch>
          </p:blipFill>
          <p:spPr>
            <a:xfrm flipH="1">
              <a:off x="0" y="1"/>
              <a:ext cx="3231500" cy="1670704"/>
            </a:xfrm>
            <a:custGeom>
              <a:avLst/>
              <a:gdLst>
                <a:gd name="connsiteX0" fmla="*/ 3231500 w 3231500"/>
                <a:gd name="connsiteY0" fmla="*/ 0 h 1670704"/>
                <a:gd name="connsiteX1" fmla="*/ 0 w 3231500"/>
                <a:gd name="connsiteY1" fmla="*/ 0 h 1670704"/>
                <a:gd name="connsiteX2" fmla="*/ 0 w 3231500"/>
                <a:gd name="connsiteY2" fmla="*/ 1670704 h 1670704"/>
                <a:gd name="connsiteX3" fmla="*/ 3231500 w 3231500"/>
                <a:gd name="connsiteY3" fmla="*/ 1670704 h 1670704"/>
              </a:gdLst>
              <a:ahLst/>
              <a:cxnLst>
                <a:cxn ang="0">
                  <a:pos x="connsiteX0" y="connsiteY0"/>
                </a:cxn>
                <a:cxn ang="0">
                  <a:pos x="connsiteX1" y="connsiteY1"/>
                </a:cxn>
                <a:cxn ang="0">
                  <a:pos x="connsiteX2" y="connsiteY2"/>
                </a:cxn>
                <a:cxn ang="0">
                  <a:pos x="connsiteX3" y="connsiteY3"/>
                </a:cxn>
              </a:cxnLst>
              <a:rect l="l" t="t" r="r" b="b"/>
              <a:pathLst>
                <a:path w="3231500" h="1670704">
                  <a:moveTo>
                    <a:pt x="3231500" y="0"/>
                  </a:moveTo>
                  <a:lnTo>
                    <a:pt x="0" y="0"/>
                  </a:lnTo>
                  <a:lnTo>
                    <a:pt x="0" y="1670704"/>
                  </a:lnTo>
                  <a:lnTo>
                    <a:pt x="3231500" y="1670704"/>
                  </a:lnTo>
                  <a:close/>
                </a:path>
              </a:pathLst>
            </a:custGeom>
          </p:spPr>
        </p:pic>
      </p:grpSp>
      <p:pic>
        <p:nvPicPr>
          <p:cNvPr id="29" name="图片 28"/>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r="56632" b="47592"/>
          <a:stretch>
            <a:fillRect/>
          </a:stretch>
        </p:blipFill>
        <p:spPr>
          <a:xfrm rot="5400000" flipV="1">
            <a:off x="626088" y="-626087"/>
            <a:ext cx="3161444" cy="4413620"/>
          </a:xfrm>
          <a:prstGeom prst="rect">
            <a:avLst/>
          </a:prstGeom>
        </p:spPr>
      </p:pic>
      <p:pic>
        <p:nvPicPr>
          <p:cNvPr id="30" name="图片 29"/>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r="56632" b="47592"/>
          <a:stretch>
            <a:fillRect/>
          </a:stretch>
        </p:blipFill>
        <p:spPr>
          <a:xfrm rot="16200000" flipV="1">
            <a:off x="8494447" y="3160447"/>
            <a:ext cx="3086337" cy="4308765"/>
          </a:xfrm>
          <a:prstGeom prst="rect">
            <a:avLst/>
          </a:prstGeom>
        </p:spPr>
      </p:pic>
      <p:pic>
        <p:nvPicPr>
          <p:cNvPr id="480" name="图片 479"/>
          <p:cNvPicPr>
            <a:picLocks noChangeAspect="1"/>
          </p:cNvPicPr>
          <p:nvPr/>
        </p:nvPicPr>
        <p:blipFill rotWithShape="1">
          <a:blip r:embed="rId5">
            <a:extLst>
              <a:ext uri="{28A0092B-C50C-407E-A947-70E740481C1C}">
                <a14:useLocalDpi xmlns:a14="http://schemas.microsoft.com/office/drawing/2010/main" val="0"/>
              </a:ext>
            </a:extLst>
          </a:blip>
          <a:srcRect l="16852" t="81688" r="27154"/>
          <a:stretch>
            <a:fillRect/>
          </a:stretch>
        </p:blipFill>
        <p:spPr>
          <a:xfrm>
            <a:off x="0" y="2760562"/>
            <a:ext cx="12192000" cy="4097438"/>
          </a:xfrm>
          <a:custGeom>
            <a:avLst/>
            <a:gdLst>
              <a:gd name="connsiteX0" fmla="*/ 0 w 12192000"/>
              <a:gd name="connsiteY0" fmla="*/ 0 h 4097438"/>
              <a:gd name="connsiteX1" fmla="*/ 12192000 w 12192000"/>
              <a:gd name="connsiteY1" fmla="*/ 0 h 4097438"/>
              <a:gd name="connsiteX2" fmla="*/ 12192000 w 12192000"/>
              <a:gd name="connsiteY2" fmla="*/ 4097438 h 4097438"/>
              <a:gd name="connsiteX3" fmla="*/ 0 w 12192000"/>
              <a:gd name="connsiteY3" fmla="*/ 4097438 h 4097438"/>
            </a:gdLst>
            <a:ahLst/>
            <a:cxnLst>
              <a:cxn ang="0">
                <a:pos x="connsiteX0" y="connsiteY0"/>
              </a:cxn>
              <a:cxn ang="0">
                <a:pos x="connsiteX1" y="connsiteY1"/>
              </a:cxn>
              <a:cxn ang="0">
                <a:pos x="connsiteX2" y="connsiteY2"/>
              </a:cxn>
              <a:cxn ang="0">
                <a:pos x="connsiteX3" y="connsiteY3"/>
              </a:cxn>
            </a:cxnLst>
            <a:rect l="l" t="t" r="r" b="b"/>
            <a:pathLst>
              <a:path w="12192000" h="4097438">
                <a:moveTo>
                  <a:pt x="0" y="0"/>
                </a:moveTo>
                <a:lnTo>
                  <a:pt x="12192000" y="0"/>
                </a:lnTo>
                <a:lnTo>
                  <a:pt x="12192000" y="4097438"/>
                </a:lnTo>
                <a:lnTo>
                  <a:pt x="0" y="4097438"/>
                </a:lnTo>
                <a:close/>
              </a:path>
            </a:pathLst>
          </a:custGeom>
        </p:spPr>
      </p:pic>
      <p:sp>
        <p:nvSpPr>
          <p:cNvPr id="46" name="文本框 45"/>
          <p:cNvSpPr txBox="1"/>
          <p:nvPr/>
        </p:nvSpPr>
        <p:spPr>
          <a:xfrm>
            <a:off x="1520825" y="1968500"/>
            <a:ext cx="9871710" cy="2158365"/>
          </a:xfrm>
          <a:prstGeom prst="rect">
            <a:avLst/>
          </a:prstGeom>
          <a:noFill/>
          <a:ln>
            <a:noFill/>
          </a:ln>
        </p:spPr>
        <p:txBody>
          <a:bodyPr vert="horz" wrap="square" rtlCol="0">
            <a:spAutoFit/>
          </a:bodyPr>
          <a:lstStyle>
            <a:defPPr>
              <a:defRPr lang="zh-CN"/>
            </a:defPPr>
            <a:lvl1pPr algn="dist">
              <a:lnSpc>
                <a:spcPct val="140000"/>
              </a:lnSpc>
              <a:defRPr sz="5400" b="1">
                <a:gradFill>
                  <a:gsLst>
                    <a:gs pos="21000">
                      <a:srgbClr val="C00000"/>
                    </a:gs>
                    <a:gs pos="54000">
                      <a:srgbClr val="E30802"/>
                    </a:gs>
                    <a:gs pos="83000">
                      <a:srgbClr val="C00000"/>
                    </a:gs>
                  </a:gsLst>
                  <a:lin ang="5400000" scaled="1"/>
                </a:gradFill>
                <a:effectLst>
                  <a:outerShdw blurRad="50800" dist="38100" dir="5400000" algn="t" rotWithShape="0">
                    <a:prstClr val="black">
                      <a:alpha val="15000"/>
                    </a:prstClr>
                  </a:outerShdw>
                </a:effectLst>
                <a:latin typeface="思源宋体 Heavy" panose="02020900000000000000" pitchFamily="18" charset="-122"/>
                <a:ea typeface="思源宋体 Heavy" panose="02020900000000000000" pitchFamily="18" charset="-122"/>
              </a:defRPr>
            </a:lvl1pPr>
            <a:lvl2pPr>
              <a:defRPr/>
            </a:lvl2pPr>
            <a:lvl3pPr>
              <a:defRPr/>
            </a:lvl3pPr>
            <a:lvl4pPr>
              <a:defRPr/>
            </a:lvl4pPr>
            <a:lvl5pPr>
              <a:defRPr/>
            </a:lvl5pPr>
            <a:lvl6pPr>
              <a:defRPr/>
            </a:lvl6pPr>
            <a:lvl7pPr>
              <a:defRPr/>
            </a:lvl7pPr>
            <a:lvl8pPr>
              <a:defRPr/>
            </a:lvl8pPr>
            <a:lvl9pPr>
              <a:defRPr/>
            </a:lvl9pPr>
          </a:lstStyle>
          <a:p>
            <a:pPr algn="ctr"/>
            <a:r>
              <a:rPr lang="zh-CN" altLang="en-US" sz="4800" dirty="0">
                <a:latin typeface="方正黑体_GBK" panose="02000000000000000000" charset="-122"/>
                <a:ea typeface="+mn-ea"/>
                <a:cs typeface="+mn-ea"/>
              </a:rPr>
              <a:t>《习近平谈治国理政》（第四卷）专题宣讲</a:t>
            </a:r>
            <a:endParaRPr lang="en-US" altLang="zh-CN" sz="4800" dirty="0">
              <a:latin typeface="方正黑体_GBK" panose="02000000000000000000" charset="-122"/>
              <a:ea typeface="+mn-ea"/>
              <a:cs typeface="+mn-ea"/>
            </a:endParaRPr>
          </a:p>
        </p:txBody>
      </p:sp>
      <p:cxnSp>
        <p:nvCxnSpPr>
          <p:cNvPr id="48" name="直接连接符 47"/>
          <p:cNvCxnSpPr/>
          <p:nvPr/>
        </p:nvCxnSpPr>
        <p:spPr>
          <a:xfrm>
            <a:off x="1930400" y="4269228"/>
            <a:ext cx="9052560" cy="0"/>
          </a:xfrm>
          <a:prstGeom prst="line">
            <a:avLst/>
          </a:prstGeom>
          <a:ln w="28575">
            <a:gradFill flip="none" rotWithShape="1">
              <a:gsLst>
                <a:gs pos="0">
                  <a:srgbClr val="F7F4EB">
                    <a:alpha val="0"/>
                  </a:srgbClr>
                </a:gs>
                <a:gs pos="50000">
                  <a:srgbClr val="C00000"/>
                </a:gs>
                <a:gs pos="100000">
                  <a:srgbClr val="F7F4EB">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520825" y="4411345"/>
            <a:ext cx="9871710" cy="953135"/>
          </a:xfrm>
          <a:prstGeom prst="rect">
            <a:avLst/>
          </a:prstGeom>
          <a:noFill/>
          <a:ln>
            <a:noFill/>
          </a:ln>
        </p:spPr>
        <p:txBody>
          <a:bodyPr vert="horz" wrap="square" rtlCol="0">
            <a:spAutoFit/>
          </a:bodyPr>
          <a:lstStyle>
            <a:defPPr>
              <a:defRPr lang="zh-CN"/>
            </a:defPPr>
            <a:lvl1pPr algn="dist">
              <a:lnSpc>
                <a:spcPct val="140000"/>
              </a:lnSpc>
              <a:defRPr sz="5400" b="1">
                <a:gradFill>
                  <a:gsLst>
                    <a:gs pos="21000">
                      <a:srgbClr val="C00000"/>
                    </a:gs>
                    <a:gs pos="54000">
                      <a:srgbClr val="E30802"/>
                    </a:gs>
                    <a:gs pos="83000">
                      <a:srgbClr val="C00000"/>
                    </a:gs>
                  </a:gsLst>
                  <a:lin ang="5400000" scaled="1"/>
                </a:gradFill>
                <a:effectLst>
                  <a:outerShdw blurRad="50800" dist="38100" dir="5400000" algn="t" rotWithShape="0">
                    <a:prstClr val="black">
                      <a:alpha val="15000"/>
                    </a:prstClr>
                  </a:outerShdw>
                </a:effectLst>
                <a:latin typeface="思源宋体 Heavy" panose="02020900000000000000" pitchFamily="18" charset="-122"/>
                <a:ea typeface="思源宋体 Heavy" panose="02020900000000000000" pitchFamily="18" charset="-122"/>
              </a:defRPr>
            </a:lvl1pPr>
            <a:lvl2pPr>
              <a:defRPr/>
            </a:lvl2pPr>
            <a:lvl3pPr>
              <a:defRPr/>
            </a:lvl3pPr>
            <a:lvl4pPr>
              <a:defRPr/>
            </a:lvl4pPr>
            <a:lvl5pPr>
              <a:defRPr/>
            </a:lvl5pPr>
            <a:lvl6pPr>
              <a:defRPr/>
            </a:lvl6pPr>
            <a:lvl7pPr>
              <a:defRPr/>
            </a:lvl7pPr>
            <a:lvl8pPr>
              <a:defRPr/>
            </a:lvl8pPr>
            <a:lvl9pPr>
              <a:defRPr/>
            </a:lvl9pPr>
          </a:lstStyle>
          <a:p>
            <a:pPr algn="ctr"/>
            <a:r>
              <a:rPr lang="zh-CN" altLang="en-US" sz="2000" dirty="0">
                <a:latin typeface="方正黑体_GBK" panose="02000000000000000000" charset="-122"/>
                <a:ea typeface="+mn-ea"/>
                <a:cs typeface="+mn-ea"/>
              </a:rPr>
              <a:t>党委委员、纪委书记</a:t>
            </a:r>
            <a:r>
              <a:rPr lang="en-US" altLang="zh-CN" sz="2000" dirty="0">
                <a:latin typeface="方正黑体_GBK" panose="02000000000000000000" charset="-122"/>
                <a:ea typeface="+mn-ea"/>
                <a:cs typeface="+mn-ea"/>
              </a:rPr>
              <a:t>  </a:t>
            </a:r>
            <a:r>
              <a:rPr lang="zh-CN" altLang="en-US" sz="2000" dirty="0">
                <a:latin typeface="方正黑体_GBK" panose="02000000000000000000" charset="-122"/>
                <a:ea typeface="+mn-ea"/>
                <a:cs typeface="+mn-ea"/>
              </a:rPr>
              <a:t>李圣华</a:t>
            </a:r>
            <a:r>
              <a:rPr lang="en-US" altLang="zh-CN" sz="2000" dirty="0">
                <a:latin typeface="方正黑体_GBK" panose="02000000000000000000" charset="-122"/>
                <a:ea typeface="+mn-ea"/>
                <a:cs typeface="+mn-ea"/>
              </a:rPr>
              <a:t> </a:t>
            </a:r>
            <a:endParaRPr lang="en-US" altLang="zh-CN" sz="2000" dirty="0">
              <a:latin typeface="方正黑体_GBK" panose="02000000000000000000" charset="-122"/>
              <a:ea typeface="+mn-ea"/>
              <a:cs typeface="+mn-ea"/>
            </a:endParaRPr>
          </a:p>
          <a:p>
            <a:pPr algn="ctr"/>
            <a:r>
              <a:rPr lang="en-US" altLang="zh-CN" sz="2000" dirty="0">
                <a:latin typeface="方正黑体_GBK" panose="02000000000000000000" charset="-122"/>
                <a:ea typeface="+mn-ea"/>
                <a:cs typeface="+mn-ea"/>
              </a:rPr>
              <a:t>2022</a:t>
            </a:r>
            <a:r>
              <a:rPr lang="zh-CN" altLang="en-US" sz="2000" dirty="0">
                <a:latin typeface="方正黑体_GBK" panose="02000000000000000000" charset="-122"/>
                <a:ea typeface="+mn-ea"/>
                <a:cs typeface="+mn-ea"/>
              </a:rPr>
              <a:t>年</a:t>
            </a:r>
            <a:r>
              <a:rPr lang="en-US" altLang="zh-CN" sz="2000" dirty="0">
                <a:latin typeface="方正黑体_GBK" panose="02000000000000000000" charset="-122"/>
                <a:ea typeface="+mn-ea"/>
                <a:cs typeface="+mn-ea"/>
              </a:rPr>
              <a:t>9</a:t>
            </a:r>
            <a:r>
              <a:rPr lang="zh-CN" altLang="en-US" sz="2000" dirty="0">
                <a:latin typeface="方正黑体_GBK" panose="02000000000000000000" charset="-122"/>
                <a:ea typeface="+mn-ea"/>
                <a:cs typeface="+mn-ea"/>
              </a:rPr>
              <a:t>月</a:t>
            </a:r>
            <a:endParaRPr lang="zh-CN" altLang="en-US" sz="2000" dirty="0">
              <a:latin typeface="方正黑体_GBK" panose="02000000000000000000" charset="-122"/>
              <a:ea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46037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solidFill>
                  <a:srgbClr val="D90E16"/>
                </a:solidFill>
                <a:effectLst>
                  <a:outerShdw blurRad="38100" dist="38100" dir="2700000" algn="tl">
                    <a:srgbClr val="000000">
                      <a:alpha val="43137"/>
                    </a:srgbClr>
                  </a:outerShdw>
                </a:effectLst>
                <a:latin typeface="+mn-ea"/>
                <a:cs typeface="+mn-ea"/>
                <a:sym typeface="+mn-ea"/>
              </a:rPr>
              <a:t>——</a:t>
            </a:r>
            <a:r>
              <a:rPr lang="zh-CN" sz="2400" b="1" dirty="0">
                <a:solidFill>
                  <a:srgbClr val="D90E16"/>
                </a:solidFill>
                <a:effectLst>
                  <a:outerShdw blurRad="38100" dist="38100" dir="2700000" algn="tl">
                    <a:srgbClr val="000000">
                      <a:alpha val="43137"/>
                    </a:srgbClr>
                  </a:outerShdw>
                </a:effectLst>
                <a:latin typeface="+mn-ea"/>
                <a:cs typeface="+mn-ea"/>
                <a:sym typeface="+mn-ea"/>
              </a:rPr>
              <a:t>牢记</a:t>
            </a:r>
            <a:r>
              <a:rPr sz="2400" b="1" dirty="0">
                <a:solidFill>
                  <a:srgbClr val="D90E16"/>
                </a:solidFill>
                <a:effectLst>
                  <a:outerShdw blurRad="38100" dist="38100" dir="2700000" algn="tl">
                    <a:srgbClr val="000000">
                      <a:alpha val="43137"/>
                    </a:srgbClr>
                  </a:outerShdw>
                </a:effectLst>
                <a:latin typeface="+mn-ea"/>
                <a:cs typeface="+mn-ea"/>
                <a:sym typeface="+mn-ea"/>
              </a:rPr>
              <a:t>“央企姓党”</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1/2</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endParaRPr lang="en-US" altLang="zh-CN" sz="2400" b="1" spc="300" dirty="0">
              <a:solidFill>
                <a:srgbClr val="D90E16"/>
              </a:solidFill>
              <a:effectLst>
                <a:outerShdw blurRad="38100" dist="38100" dir="2700000" algn="tl">
                  <a:srgbClr val="000000">
                    <a:alpha val="43137"/>
                  </a:srgbClr>
                </a:outerShdw>
              </a:effectLst>
              <a:latin typeface="+mn-ea"/>
              <a:ea typeface="方正黑体_GBK" panose="02000000000000000000" charset="-122"/>
              <a:cs typeface="+mn-ea"/>
              <a:sym typeface="+mn-ea"/>
            </a:endParaRPr>
          </a:p>
        </p:txBody>
      </p:sp>
      <p:sp>
        <p:nvSpPr>
          <p:cNvPr id="377" name="椭圆 376"/>
          <p:cNvSpPr/>
          <p:nvPr/>
        </p:nvSpPr>
        <p:spPr>
          <a:xfrm>
            <a:off x="1245870" y="5659755"/>
            <a:ext cx="9712325" cy="884555"/>
          </a:xfrm>
          <a:prstGeom prst="ellipse">
            <a:avLst/>
          </a:prstGeom>
          <a:gradFill flip="none" rotWithShape="1">
            <a:gsLst>
              <a:gs pos="0">
                <a:schemeClr val="tx1">
                  <a:lumMod val="75000"/>
                  <a:lumOff val="25000"/>
                  <a:alpha val="60000"/>
                </a:schemeClr>
              </a:gs>
              <a:gs pos="98000">
                <a:schemeClr val="tx1">
                  <a:lumMod val="85000"/>
                  <a:lumOff val="15000"/>
                  <a:alpha val="30000"/>
                </a:schemeClr>
              </a:gs>
            </a:gsLst>
            <a:path path="shape">
              <a:fillToRect l="50000" t="50000" r="50000" b="50000"/>
            </a:path>
            <a:tileRect/>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任意多边形: 形状 57"/>
          <p:cNvSpPr/>
          <p:nvPr/>
        </p:nvSpPr>
        <p:spPr>
          <a:xfrm>
            <a:off x="1233805" y="1163955"/>
            <a:ext cx="9526905" cy="5123180"/>
          </a:xfrm>
          <a:custGeom>
            <a:avLst/>
            <a:gdLst>
              <a:gd name="connsiteX0" fmla="*/ 432435 w 438435"/>
              <a:gd name="connsiteY0" fmla="*/ 1715 h 278606"/>
              <a:gd name="connsiteX1" fmla="*/ 236792 w 438435"/>
              <a:gd name="connsiteY1" fmla="*/ 1715 h 278606"/>
              <a:gd name="connsiteX2" fmla="*/ 234601 w 438435"/>
              <a:gd name="connsiteY2" fmla="*/ 0 h 278606"/>
              <a:gd name="connsiteX3" fmla="*/ 203645 w 438435"/>
              <a:gd name="connsiteY3" fmla="*/ 0 h 278606"/>
              <a:gd name="connsiteX4" fmla="*/ 201454 w 438435"/>
              <a:gd name="connsiteY4" fmla="*/ 1715 h 278606"/>
              <a:gd name="connsiteX5" fmla="*/ 6001 w 438435"/>
              <a:gd name="connsiteY5" fmla="*/ 1715 h 278606"/>
              <a:gd name="connsiteX6" fmla="*/ 0 w 438435"/>
              <a:gd name="connsiteY6" fmla="*/ 7715 h 278606"/>
              <a:gd name="connsiteX7" fmla="*/ 0 w 438435"/>
              <a:gd name="connsiteY7" fmla="*/ 271177 h 278606"/>
              <a:gd name="connsiteX8" fmla="*/ 6001 w 438435"/>
              <a:gd name="connsiteY8" fmla="*/ 277178 h 278606"/>
              <a:gd name="connsiteX9" fmla="*/ 201644 w 438435"/>
              <a:gd name="connsiteY9" fmla="*/ 277178 h 278606"/>
              <a:gd name="connsiteX10" fmla="*/ 203740 w 438435"/>
              <a:gd name="connsiteY10" fmla="*/ 278606 h 278606"/>
              <a:gd name="connsiteX11" fmla="*/ 234696 w 438435"/>
              <a:gd name="connsiteY11" fmla="*/ 278606 h 278606"/>
              <a:gd name="connsiteX12" fmla="*/ 236792 w 438435"/>
              <a:gd name="connsiteY12" fmla="*/ 277178 h 278606"/>
              <a:gd name="connsiteX13" fmla="*/ 432435 w 438435"/>
              <a:gd name="connsiteY13" fmla="*/ 277178 h 278606"/>
              <a:gd name="connsiteX14" fmla="*/ 438436 w 438435"/>
              <a:gd name="connsiteY14" fmla="*/ 271177 h 278606"/>
              <a:gd name="connsiteX15" fmla="*/ 438436 w 438435"/>
              <a:gd name="connsiteY15" fmla="*/ 7715 h 278606"/>
              <a:gd name="connsiteX16" fmla="*/ 432435 w 438435"/>
              <a:gd name="connsiteY16" fmla="*/ 1715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435" h="278606">
                <a:moveTo>
                  <a:pt x="432435" y="1715"/>
                </a:moveTo>
                <a:lnTo>
                  <a:pt x="236792" y="1715"/>
                </a:lnTo>
                <a:cubicBezTo>
                  <a:pt x="236506" y="762"/>
                  <a:pt x="235649" y="0"/>
                  <a:pt x="234601" y="0"/>
                </a:cubicBezTo>
                <a:lnTo>
                  <a:pt x="203645" y="0"/>
                </a:lnTo>
                <a:cubicBezTo>
                  <a:pt x="202597" y="0"/>
                  <a:pt x="201740" y="762"/>
                  <a:pt x="201454" y="1715"/>
                </a:cubicBezTo>
                <a:lnTo>
                  <a:pt x="6001" y="1715"/>
                </a:lnTo>
                <a:cubicBezTo>
                  <a:pt x="2667" y="1715"/>
                  <a:pt x="0" y="4381"/>
                  <a:pt x="0" y="7715"/>
                </a:cubicBezTo>
                <a:lnTo>
                  <a:pt x="0" y="271177"/>
                </a:lnTo>
                <a:cubicBezTo>
                  <a:pt x="0" y="274511"/>
                  <a:pt x="2667" y="277178"/>
                  <a:pt x="6001" y="277178"/>
                </a:cubicBezTo>
                <a:lnTo>
                  <a:pt x="201644" y="277178"/>
                </a:lnTo>
                <a:cubicBezTo>
                  <a:pt x="202025" y="278035"/>
                  <a:pt x="202787" y="278606"/>
                  <a:pt x="203740" y="278606"/>
                </a:cubicBezTo>
                <a:lnTo>
                  <a:pt x="234696" y="278606"/>
                </a:lnTo>
                <a:cubicBezTo>
                  <a:pt x="235649" y="278606"/>
                  <a:pt x="236411" y="278035"/>
                  <a:pt x="236792" y="277178"/>
                </a:cubicBezTo>
                <a:lnTo>
                  <a:pt x="432435" y="277178"/>
                </a:lnTo>
                <a:cubicBezTo>
                  <a:pt x="435769" y="277178"/>
                  <a:pt x="438436" y="274511"/>
                  <a:pt x="438436" y="271177"/>
                </a:cubicBezTo>
                <a:lnTo>
                  <a:pt x="438436" y="7715"/>
                </a:lnTo>
                <a:cubicBezTo>
                  <a:pt x="438436" y="4381"/>
                  <a:pt x="435769" y="1715"/>
                  <a:pt x="432435" y="1715"/>
                </a:cubicBezTo>
                <a:close/>
              </a:path>
            </a:pathLst>
          </a:custGeom>
          <a:gradFill>
            <a:gsLst>
              <a:gs pos="0">
                <a:srgbClr val="E7C375">
                  <a:lumMod val="80000"/>
                  <a:lumOff val="20000"/>
                </a:srgbClr>
              </a:gs>
              <a:gs pos="100000">
                <a:srgbClr val="E7C375">
                  <a:lumMod val="70000"/>
                </a:srgbClr>
              </a:gs>
              <a:gs pos="68000">
                <a:srgbClr val="E7C375">
                  <a:lumMod val="80000"/>
                  <a:lumOff val="20000"/>
                </a:srgbClr>
              </a:gs>
              <a:gs pos="35000">
                <a:srgbClr val="E7C375">
                  <a:lumMod val="90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endParaRPr lang="zh-CN" altLang="en-US" sz="2400" dirty="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latin typeface="+mj-ea"/>
              <a:ea typeface="+mj-ea"/>
            </a:endParaRPr>
          </a:p>
        </p:txBody>
      </p:sp>
      <p:sp>
        <p:nvSpPr>
          <p:cNvPr id="380" name="矩形: 圆角 379"/>
          <p:cNvSpPr/>
          <p:nvPr/>
        </p:nvSpPr>
        <p:spPr>
          <a:xfrm>
            <a:off x="1293495" y="1168400"/>
            <a:ext cx="9439910" cy="5056505"/>
          </a:xfrm>
          <a:prstGeom prst="roundRect">
            <a:avLst>
              <a:gd name="adj" fmla="val 0"/>
            </a:avLst>
          </a:prstGeom>
          <a:gradFill flip="none" rotWithShape="1">
            <a:gsLst>
              <a:gs pos="99000">
                <a:schemeClr val="tx1">
                  <a:lumMod val="85000"/>
                  <a:lumOff val="15000"/>
                  <a:alpha val="45000"/>
                </a:schemeClr>
              </a:gs>
              <a:gs pos="94000">
                <a:schemeClr val="tx1">
                  <a:lumMod val="85000"/>
                  <a:lumOff val="15000"/>
                  <a:alpha val="0"/>
                </a:schemeClr>
              </a:gs>
            </a:gsLst>
            <a:path path="rect">
              <a:fillToRect l="50000" t="50000" r="50000" b="50000"/>
            </a:path>
            <a:tileRect/>
          </a:gradFill>
          <a:ln w="12700" cap="flat" cmpd="sng" algn="ctr">
            <a:noFill/>
            <a:prstDash val="solid"/>
            <a:miter lim="800000"/>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2" name="组合 221"/>
          <p:cNvGrpSpPr/>
          <p:nvPr/>
        </p:nvGrpSpPr>
        <p:grpSpPr>
          <a:xfrm rot="0">
            <a:off x="1425575" y="1283970"/>
            <a:ext cx="4597400" cy="4843780"/>
            <a:chOff x="3511874" y="713096"/>
            <a:chExt cx="4587176" cy="5854390"/>
          </a:xfrm>
        </p:grpSpPr>
        <p:sp>
          <p:nvSpPr>
            <p:cNvPr id="114" name="任意多边形: 形状 113"/>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5" name="任意多边形: 形状 114"/>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6" name="任意多边形: 形状 115"/>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7" name="任意多边形: 形状 116"/>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8" name="任意多边形: 形状 117"/>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9" name="任意多边形: 形状 118"/>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0" name="任意多边形: 形状 119"/>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1" name="任意多边形: 形状 120"/>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2" name="任意多边形: 形状 121"/>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3" name="任意多边形: 形状 122"/>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4" name="任意多边形: 形状 123"/>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5" name="任意多边形: 形状 124"/>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6" name="任意多边形: 形状 125"/>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grpSp>
        <p:nvGrpSpPr>
          <p:cNvPr id="251" name="组合 250"/>
          <p:cNvGrpSpPr/>
          <p:nvPr/>
        </p:nvGrpSpPr>
        <p:grpSpPr>
          <a:xfrm rot="0" flipH="1">
            <a:off x="6022975" y="1283970"/>
            <a:ext cx="4597400" cy="4843780"/>
            <a:chOff x="3511874" y="713096"/>
            <a:chExt cx="4587176" cy="5854390"/>
          </a:xfrm>
        </p:grpSpPr>
        <p:sp>
          <p:nvSpPr>
            <p:cNvPr id="252" name="任意多边形: 形状 251"/>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3" name="任意多边形: 形状 252"/>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4" name="任意多边形: 形状 253"/>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5" name="任意多边形: 形状 254"/>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6" name="任意多边形: 形状 255"/>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7" name="任意多边形: 形状 256"/>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8" name="任意多边形: 形状 257"/>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9" name="任意多边形: 形状 258"/>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0" name="任意多边形: 形状 259"/>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1" name="任意多边形: 形状 260"/>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2" name="任意多边形: 形状 261"/>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3" name="任意多边形: 形状 262"/>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4" name="任意多边形: 形状 263"/>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pic>
        <p:nvPicPr>
          <p:cNvPr id="1025" name="Picture 385"/>
          <p:cNvPicPr>
            <a:picLocks noChangeAspect="1"/>
          </p:cNvPicPr>
          <p:nvPr/>
        </p:nvPicPr>
        <p:blipFill>
          <a:blip r:embed="rId1">
            <a:alphaModFix amt="35000"/>
          </a:blip>
          <a:stretch>
            <a:fillRect/>
          </a:stretch>
        </p:blipFill>
        <p:spPr>
          <a:xfrm>
            <a:off x="1711960" y="3766185"/>
            <a:ext cx="4306570" cy="2361565"/>
          </a:xfrm>
          <a:prstGeom prst="rect">
            <a:avLst/>
          </a:prstGeom>
        </p:spPr>
      </p:pic>
      <p:sp>
        <p:nvSpPr>
          <p:cNvPr id="10" name="矩形 9"/>
          <p:cNvSpPr/>
          <p:nvPr/>
        </p:nvSpPr>
        <p:spPr>
          <a:xfrm>
            <a:off x="1855470" y="1982470"/>
            <a:ext cx="3918585" cy="3969385"/>
          </a:xfrm>
          <a:prstGeom prst="rect">
            <a:avLst/>
          </a:prstGeom>
          <a:noFill/>
        </p:spPr>
        <p:txBody>
          <a:bodyPr wrap="square">
            <a:spAutoFit/>
          </a:bodyPr>
          <a:p>
            <a:pPr indent="381000" algn="just" fontAlgn="auto">
              <a:lnSpc>
                <a:spcPct val="15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latin typeface="+mn-ea"/>
                <a:cs typeface="+mn-ea"/>
              </a:rPr>
              <a:t>国有企业是中国特色社会主义的重要物质基础和政治基础，</a:t>
            </a:r>
            <a:r>
              <a:rPr sz="1400" kern="1400" spc="100" dirty="0">
                <a:solidFill>
                  <a:schemeClr val="bg2">
                    <a:lumMod val="25000"/>
                  </a:schemeClr>
                </a:solidFill>
                <a:latin typeface="+mn-ea"/>
                <a:cs typeface="+mn-ea"/>
              </a:rPr>
              <a:t>是中国特色社会主义经济的</a:t>
            </a:r>
            <a:r>
              <a:rPr lang="en-US" sz="1400" b="1" kern="1400" spc="100" dirty="0">
                <a:solidFill>
                  <a:schemeClr val="bg2">
                    <a:lumMod val="25000"/>
                  </a:schemeClr>
                </a:solidFill>
                <a:latin typeface="+mn-ea"/>
                <a:cs typeface="+mn-ea"/>
              </a:rPr>
              <a:t>“</a:t>
            </a:r>
            <a:r>
              <a:rPr sz="1400" b="1" kern="1400" spc="100" dirty="0">
                <a:solidFill>
                  <a:schemeClr val="bg2">
                    <a:lumMod val="25000"/>
                  </a:schemeClr>
                </a:solidFill>
                <a:latin typeface="+mn-ea"/>
                <a:cs typeface="+mn-ea"/>
              </a:rPr>
              <a:t>顶梁柱”</a:t>
            </a:r>
            <a:r>
              <a:rPr lang="zh-CN" sz="1400" kern="1400" spc="100" dirty="0">
                <a:solidFill>
                  <a:schemeClr val="bg2">
                    <a:lumMod val="25000"/>
                  </a:schemeClr>
                </a:solidFill>
                <a:latin typeface="+mn-ea"/>
                <a:cs typeface="+mn-ea"/>
              </a:rPr>
              <a:t>，</a:t>
            </a:r>
            <a:r>
              <a:rPr sz="1400" kern="1400" spc="100" dirty="0">
                <a:solidFill>
                  <a:schemeClr val="bg2">
                    <a:lumMod val="25000"/>
                  </a:schemeClr>
                </a:solidFill>
                <a:latin typeface="+mn-ea"/>
                <a:cs typeface="+mn-ea"/>
              </a:rPr>
              <a:t>是支撑我国经济高质量发展的</a:t>
            </a:r>
            <a:r>
              <a:rPr sz="1400" b="1" kern="1400" spc="100" dirty="0">
                <a:solidFill>
                  <a:schemeClr val="bg2">
                    <a:lumMod val="25000"/>
                  </a:schemeClr>
                </a:solidFill>
                <a:latin typeface="+mn-ea"/>
                <a:cs typeface="+mn-ea"/>
              </a:rPr>
              <a:t>“国家队”</a:t>
            </a:r>
            <a:r>
              <a:rPr sz="1400" kern="1400" spc="100" dirty="0">
                <a:solidFill>
                  <a:schemeClr val="bg2">
                    <a:lumMod val="25000"/>
                  </a:schemeClr>
                </a:solidFill>
                <a:latin typeface="+mn-ea"/>
                <a:cs typeface="+mn-ea"/>
              </a:rPr>
              <a:t>，是我国高水平对外开放的</a:t>
            </a:r>
            <a:r>
              <a:rPr sz="1400" b="1" kern="1400" spc="100" dirty="0">
                <a:solidFill>
                  <a:schemeClr val="bg2">
                    <a:lumMod val="25000"/>
                  </a:schemeClr>
                </a:solidFill>
                <a:latin typeface="+mn-ea"/>
                <a:cs typeface="+mn-ea"/>
              </a:rPr>
              <a:t>“排头兵”</a:t>
            </a:r>
            <a:r>
              <a:rPr sz="1400" kern="1400" spc="100" dirty="0">
                <a:solidFill>
                  <a:schemeClr val="bg2">
                    <a:lumMod val="25000"/>
                  </a:schemeClr>
                </a:solidFill>
                <a:latin typeface="+mn-ea"/>
                <a:cs typeface="+mn-ea"/>
              </a:rPr>
              <a:t>，也是我国应对风险挑战的</a:t>
            </a:r>
            <a:r>
              <a:rPr sz="1400" b="1" kern="1400" spc="100" dirty="0">
                <a:solidFill>
                  <a:schemeClr val="bg2">
                    <a:lumMod val="25000"/>
                  </a:schemeClr>
                </a:solidFill>
                <a:latin typeface="+mn-ea"/>
                <a:cs typeface="+mn-ea"/>
              </a:rPr>
              <a:t>“稳定器”</a:t>
            </a:r>
            <a:r>
              <a:rPr sz="1400" kern="1400" spc="100" dirty="0">
                <a:solidFill>
                  <a:schemeClr val="bg2">
                    <a:lumMod val="25000"/>
                  </a:schemeClr>
                </a:solidFill>
                <a:latin typeface="+mn-ea"/>
                <a:cs typeface="+mn-ea"/>
              </a:rPr>
              <a:t>。</a:t>
            </a:r>
            <a:endParaRPr lang="zh-CN" sz="1400" kern="1400" spc="100" dirty="0">
              <a:solidFill>
                <a:schemeClr val="bg2">
                  <a:lumMod val="25000"/>
                </a:schemeClr>
              </a:solidFill>
              <a:latin typeface="+mn-ea"/>
              <a:cs typeface="+mn-ea"/>
            </a:endParaRPr>
          </a:p>
          <a:p>
            <a:pPr indent="381000" algn="just" fontAlgn="auto">
              <a:lnSpc>
                <a:spcPct val="150000"/>
              </a:lnSpc>
              <a:extLst>
                <a:ext uri="{35155182-B16C-46BC-9424-99874614C6A1}">
                  <wpsdc:indentchars xmlns:wpsdc="http://www.wps.cn/officeDocument/2017/drawingmlCustomData" val="200" checksum="4266878647"/>
                </a:ext>
              </a:extLst>
            </a:pPr>
            <a:r>
              <a:rPr lang="zh-CN" sz="1400" b="1" kern="1400" spc="100" dirty="0">
                <a:solidFill>
                  <a:schemeClr val="bg2">
                    <a:lumMod val="25000"/>
                  </a:schemeClr>
                </a:solidFill>
                <a:latin typeface="+mn-ea"/>
                <a:cs typeface="+mn-ea"/>
              </a:rPr>
              <a:t>国有企业要成为党和国家最可信赖的</a:t>
            </a:r>
            <a:r>
              <a:rPr sz="1400" b="1" kern="1400" spc="100" dirty="0">
                <a:solidFill>
                  <a:schemeClr val="bg2">
                    <a:lumMod val="25000"/>
                  </a:schemeClr>
                </a:solidFill>
                <a:latin typeface="+mn-ea"/>
                <a:cs typeface="+mn-ea"/>
              </a:rPr>
              <a:t>依靠力量；</a:t>
            </a:r>
            <a:r>
              <a:rPr lang="zh-CN" sz="1400" kern="1400" spc="100" dirty="0">
                <a:solidFill>
                  <a:schemeClr val="bg2">
                    <a:lumMod val="25000"/>
                  </a:schemeClr>
                </a:solidFill>
                <a:latin typeface="+mn-ea"/>
                <a:cs typeface="+mn-ea"/>
              </a:rPr>
              <a:t>成为坚决贯彻执行党中央决策部署的</a:t>
            </a:r>
            <a:r>
              <a:rPr sz="1400" b="1" kern="1400" spc="100" dirty="0">
                <a:solidFill>
                  <a:schemeClr val="bg2">
                    <a:lumMod val="25000"/>
                  </a:schemeClr>
                </a:solidFill>
                <a:latin typeface="+mn-ea"/>
                <a:cs typeface="+mn-ea"/>
              </a:rPr>
              <a:t>重要力量；</a:t>
            </a:r>
            <a:r>
              <a:rPr lang="zh-CN" sz="1400" kern="1400" spc="100" dirty="0">
                <a:solidFill>
                  <a:schemeClr val="bg2">
                    <a:lumMod val="25000"/>
                  </a:schemeClr>
                </a:solidFill>
                <a:latin typeface="+mn-ea"/>
                <a:cs typeface="+mn-ea"/>
              </a:rPr>
              <a:t>成为贯彻新发展理念、全面深化改革的</a:t>
            </a:r>
            <a:r>
              <a:rPr sz="1400" b="1" kern="1400" spc="100" dirty="0">
                <a:solidFill>
                  <a:schemeClr val="bg2">
                    <a:lumMod val="25000"/>
                  </a:schemeClr>
                </a:solidFill>
                <a:latin typeface="+mn-ea"/>
                <a:cs typeface="+mn-ea"/>
              </a:rPr>
              <a:t>重要力量；</a:t>
            </a:r>
            <a:r>
              <a:rPr lang="zh-CN" sz="1400" kern="1400" spc="100" dirty="0">
                <a:solidFill>
                  <a:schemeClr val="bg2">
                    <a:lumMod val="25000"/>
                  </a:schemeClr>
                </a:solidFill>
                <a:latin typeface="+mn-ea"/>
                <a:cs typeface="+mn-ea"/>
              </a:rPr>
              <a:t>成为实施“走出去”战略、“一带一路”建设等重大战略的</a:t>
            </a:r>
            <a:r>
              <a:rPr sz="1400" b="1" kern="1400" spc="100" dirty="0">
                <a:solidFill>
                  <a:schemeClr val="bg2">
                    <a:lumMod val="25000"/>
                  </a:schemeClr>
                </a:solidFill>
                <a:latin typeface="+mn-ea"/>
                <a:cs typeface="+mn-ea"/>
              </a:rPr>
              <a:t>重要力量；</a:t>
            </a:r>
            <a:r>
              <a:rPr lang="zh-CN" sz="1400" kern="1400" spc="100" dirty="0">
                <a:solidFill>
                  <a:schemeClr val="bg2">
                    <a:lumMod val="25000"/>
                  </a:schemeClr>
                </a:solidFill>
                <a:latin typeface="+mn-ea"/>
                <a:cs typeface="+mn-ea"/>
              </a:rPr>
              <a:t>成为壮大综合国力、促进经济社会发</a:t>
            </a:r>
            <a:endParaRPr lang="zh-CN" sz="1400" kern="1400" spc="100" dirty="0">
              <a:solidFill>
                <a:schemeClr val="bg2">
                  <a:lumMod val="25000"/>
                </a:schemeClr>
              </a:solidFill>
              <a:latin typeface="+mn-ea"/>
              <a:cs typeface="+mn-ea"/>
            </a:endParaRPr>
          </a:p>
        </p:txBody>
      </p:sp>
      <p:sp>
        <p:nvSpPr>
          <p:cNvPr id="14" name="矩形 13"/>
          <p:cNvSpPr/>
          <p:nvPr/>
        </p:nvSpPr>
        <p:spPr>
          <a:xfrm>
            <a:off x="6281420" y="4189095"/>
            <a:ext cx="3729355" cy="1706880"/>
          </a:xfrm>
          <a:prstGeom prst="rect">
            <a:avLst/>
          </a:prstGeom>
          <a:noFill/>
        </p:spPr>
        <p:txBody>
          <a:bodyPr wrap="square">
            <a:spAutoFit/>
          </a:bodyPr>
          <a:p>
            <a:pPr indent="381000" algn="just" fontAlgn="auto">
              <a:lnSpc>
                <a:spcPct val="150000"/>
              </a:lnSpc>
              <a:extLst>
                <a:ext uri="{35155182-B16C-46BC-9424-99874614C6A1}">
                  <wpsdc:indentchars xmlns:wpsdc="http://www.wps.cn/officeDocument/2017/drawingmlCustomData" val="200" checksum="4266878647"/>
                </a:ext>
              </a:extLst>
            </a:pPr>
            <a:r>
              <a:rPr sz="1400" kern="1400" spc="100" dirty="0">
                <a:solidFill>
                  <a:schemeClr val="bg2">
                    <a:lumMod val="25000"/>
                  </a:schemeClr>
                </a:solidFill>
                <a:latin typeface="+mn-ea"/>
                <a:cs typeface="+mn-ea"/>
              </a:rPr>
              <a:t>要推动国有企业完善创新体系、增强创新能力、激发创新活力，</a:t>
            </a:r>
            <a:r>
              <a:rPr sz="1400" b="1" kern="1400" spc="100" dirty="0">
                <a:solidFill>
                  <a:schemeClr val="bg2">
                    <a:lumMod val="25000"/>
                  </a:schemeClr>
                </a:solidFill>
                <a:latin typeface="+mn-ea"/>
                <a:cs typeface="+mn-ea"/>
              </a:rPr>
              <a:t>促进产业链创新链深度融合，</a:t>
            </a:r>
            <a:r>
              <a:rPr sz="1400" kern="1400" spc="100" dirty="0">
                <a:solidFill>
                  <a:schemeClr val="bg2">
                    <a:lumMod val="25000"/>
                  </a:schemeClr>
                </a:solidFill>
                <a:latin typeface="+mn-ea"/>
                <a:cs typeface="+mn-ea"/>
              </a:rPr>
              <a:t>提升国有企业原创技术需求牵引、源头供给、资源配置、转化应用能力，打造原创技术策源地。</a:t>
            </a:r>
            <a:endParaRPr lang="en-US" altLang="zh-CN" sz="1400" kern="1400" spc="100" dirty="0">
              <a:solidFill>
                <a:schemeClr val="bg2">
                  <a:lumMod val="25000"/>
                </a:schemeClr>
              </a:solidFill>
              <a:latin typeface="+mn-ea"/>
              <a:cs typeface="+mn-ea"/>
            </a:endParaRPr>
          </a:p>
        </p:txBody>
      </p:sp>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t="68552" b="-1"/>
          <a:stretch>
            <a:fillRect/>
          </a:stretch>
        </p:blipFill>
        <p:spPr>
          <a:xfrm>
            <a:off x="8255" y="5749925"/>
            <a:ext cx="12192000" cy="1117600"/>
          </a:xfrm>
          <a:prstGeom prst="rect">
            <a:avLst/>
          </a:prstGeom>
        </p:spPr>
      </p:pic>
      <p:grpSp>
        <p:nvGrpSpPr>
          <p:cNvPr id="16" name="组合 15"/>
          <p:cNvGrpSpPr/>
          <p:nvPr/>
        </p:nvGrpSpPr>
        <p:grpSpPr>
          <a:xfrm>
            <a:off x="2016760" y="1556385"/>
            <a:ext cx="2493645" cy="426085"/>
            <a:chOff x="3176" y="2864"/>
            <a:chExt cx="3927" cy="671"/>
          </a:xfrm>
        </p:grpSpPr>
        <p:grpSp>
          <p:nvGrpSpPr>
            <p:cNvPr id="17" name="组合 16"/>
            <p:cNvGrpSpPr/>
            <p:nvPr/>
          </p:nvGrpSpPr>
          <p:grpSpPr>
            <a:xfrm rot="0">
              <a:off x="3177" y="2864"/>
              <a:ext cx="3926" cy="671"/>
              <a:chOff x="1913526" y="1782615"/>
              <a:chExt cx="2734597" cy="467321"/>
            </a:xfrm>
          </p:grpSpPr>
          <p:grpSp>
            <p:nvGrpSpPr>
              <p:cNvPr id="18" name="组合 17"/>
              <p:cNvGrpSpPr/>
              <p:nvPr/>
            </p:nvGrpSpPr>
            <p:grpSpPr>
              <a:xfrm>
                <a:off x="4188526" y="1849400"/>
                <a:ext cx="459597" cy="400536"/>
                <a:chOff x="4161796" y="2221220"/>
                <a:chExt cx="492547" cy="429252"/>
              </a:xfrm>
            </p:grpSpPr>
            <p:sp>
              <p:nvSpPr>
                <p:cNvPr id="19"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20"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21"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a:off x="3176" y="2913"/>
              <a:ext cx="3676" cy="531"/>
            </a:xfrm>
            <a:prstGeom prst="rect">
              <a:avLst/>
            </a:prstGeom>
            <a:noFill/>
          </p:spPr>
          <p:txBody>
            <a:bodyPr wrap="square">
              <a:spAutoFit/>
            </a:bodyPr>
            <a:p>
              <a:r>
                <a:rPr lang="zh-CN" altLang="en-US" sz="1600" dirty="0">
                  <a:solidFill>
                    <a:schemeClr val="bg1"/>
                  </a:solidFill>
                  <a:effectLst>
                    <a:outerShdw blurRad="38100" dist="38100" dir="2700000" algn="tl">
                      <a:srgbClr val="000000">
                        <a:alpha val="43137"/>
                      </a:srgbClr>
                    </a:outerShdw>
                  </a:effectLst>
                  <a:latin typeface="+mj-ea"/>
                  <a:ea typeface="+mj-ea"/>
                </a:rPr>
                <a:t>如何理解“央企姓党”</a:t>
              </a:r>
              <a:endParaRPr lang="zh-CN" altLang="en-US" sz="1600" dirty="0">
                <a:solidFill>
                  <a:schemeClr val="bg1"/>
                </a:solidFill>
                <a:effectLst>
                  <a:outerShdw blurRad="38100" dist="38100" dir="2700000" algn="tl">
                    <a:srgbClr val="000000">
                      <a:alpha val="43137"/>
                    </a:srgbClr>
                  </a:outerShdw>
                </a:effectLst>
                <a:latin typeface="+mj-ea"/>
                <a:ea typeface="+mj-ea"/>
              </a:endParaRPr>
            </a:p>
          </p:txBody>
        </p:sp>
      </p:grpSp>
      <p:grpSp>
        <p:nvGrpSpPr>
          <p:cNvPr id="2" name="组合 1"/>
          <p:cNvGrpSpPr/>
          <p:nvPr/>
        </p:nvGrpSpPr>
        <p:grpSpPr>
          <a:xfrm>
            <a:off x="6281420" y="3340100"/>
            <a:ext cx="2493645" cy="426085"/>
            <a:chOff x="3176" y="2864"/>
            <a:chExt cx="3927" cy="671"/>
          </a:xfrm>
        </p:grpSpPr>
        <p:grpSp>
          <p:nvGrpSpPr>
            <p:cNvPr id="3" name="组合 2"/>
            <p:cNvGrpSpPr/>
            <p:nvPr/>
          </p:nvGrpSpPr>
          <p:grpSpPr>
            <a:xfrm rot="0">
              <a:off x="3177" y="2864"/>
              <a:ext cx="3926" cy="671"/>
              <a:chOff x="1913526" y="1782615"/>
              <a:chExt cx="2734597" cy="467321"/>
            </a:xfrm>
          </p:grpSpPr>
          <p:grpSp>
            <p:nvGrpSpPr>
              <p:cNvPr id="4" name="组合 3"/>
              <p:cNvGrpSpPr/>
              <p:nvPr/>
            </p:nvGrpSpPr>
            <p:grpSpPr>
              <a:xfrm>
                <a:off x="4188526" y="1849400"/>
                <a:ext cx="459597" cy="400536"/>
                <a:chOff x="4161796" y="2221220"/>
                <a:chExt cx="492547" cy="429252"/>
              </a:xfrm>
            </p:grpSpPr>
            <p:sp>
              <p:nvSpPr>
                <p:cNvPr id="5"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6"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7"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3176" y="2913"/>
              <a:ext cx="3676" cy="531"/>
            </a:xfrm>
            <a:prstGeom prst="rect">
              <a:avLst/>
            </a:prstGeom>
            <a:noFill/>
          </p:spPr>
          <p:txBody>
            <a:bodyPr wrap="square">
              <a:spAutoFit/>
            </a:bodyPr>
            <a:p>
              <a:r>
                <a:rPr lang="zh-CN" sz="1600" dirty="0">
                  <a:solidFill>
                    <a:schemeClr val="bg1"/>
                  </a:solidFill>
                  <a:effectLst>
                    <a:outerShdw blurRad="38100" dist="38100" dir="2700000" algn="tl">
                      <a:srgbClr val="000000">
                        <a:alpha val="43137"/>
                      </a:srgbClr>
                    </a:outerShdw>
                  </a:effectLst>
                  <a:latin typeface="+mj-ea"/>
                  <a:ea typeface="+mj-ea"/>
                </a:rPr>
                <a:t>习总书记说：</a:t>
              </a:r>
              <a:endParaRPr lang="zh-CN" sz="1600" dirty="0">
                <a:solidFill>
                  <a:schemeClr val="bg1"/>
                </a:solidFill>
                <a:effectLst>
                  <a:outerShdw blurRad="38100" dist="38100" dir="2700000" algn="tl">
                    <a:srgbClr val="000000">
                      <a:alpha val="43137"/>
                    </a:srgbClr>
                  </a:outerShdw>
                </a:effectLst>
                <a:latin typeface="+mj-ea"/>
                <a:ea typeface="+mj-ea"/>
              </a:endParaRPr>
            </a:p>
          </p:txBody>
        </p:sp>
      </p:grpSp>
      <p:sp>
        <p:nvSpPr>
          <p:cNvPr id="11" name="文本框 10"/>
          <p:cNvSpPr txBox="1"/>
          <p:nvPr/>
        </p:nvSpPr>
        <p:spPr>
          <a:xfrm>
            <a:off x="6281420" y="1556385"/>
            <a:ext cx="3729990" cy="1060450"/>
          </a:xfrm>
          <a:prstGeom prst="rect">
            <a:avLst/>
          </a:prstGeom>
          <a:noFill/>
        </p:spPr>
        <p:txBody>
          <a:bodyPr wrap="square" rtlCol="0" anchor="t">
            <a:spAutoFit/>
          </a:bodyPr>
          <a:p>
            <a:pPr fontAlgn="auto">
              <a:lnSpc>
                <a:spcPct val="150000"/>
              </a:lnSpc>
            </a:pPr>
            <a:r>
              <a:rPr lang="zh-CN" sz="1400" kern="1400" spc="100" dirty="0">
                <a:solidFill>
                  <a:schemeClr val="bg2">
                    <a:lumMod val="25000"/>
                  </a:schemeClr>
                </a:solidFill>
                <a:latin typeface="+mn-ea"/>
                <a:cs typeface="+mn-ea"/>
                <a:sym typeface="+mn-ea"/>
              </a:rPr>
              <a:t>展、保障和改善民生的</a:t>
            </a:r>
            <a:r>
              <a:rPr sz="1400" b="1" kern="1400" spc="100" dirty="0">
                <a:solidFill>
                  <a:schemeClr val="bg2">
                    <a:lumMod val="25000"/>
                  </a:schemeClr>
                </a:solidFill>
                <a:latin typeface="+mn-ea"/>
                <a:cs typeface="+mn-ea"/>
                <a:sym typeface="+mn-ea"/>
              </a:rPr>
              <a:t>重要力量；</a:t>
            </a:r>
            <a:r>
              <a:rPr lang="zh-CN" sz="1400" kern="1400" spc="100" dirty="0">
                <a:solidFill>
                  <a:schemeClr val="bg2">
                    <a:lumMod val="25000"/>
                  </a:schemeClr>
                </a:solidFill>
                <a:latin typeface="+mn-ea"/>
                <a:cs typeface="+mn-ea"/>
                <a:sym typeface="+mn-ea"/>
              </a:rPr>
              <a:t>成为我们党赢得具有许多新的历史特点的伟大斗争胜利的</a:t>
            </a:r>
            <a:r>
              <a:rPr sz="1400" b="1" kern="1400" spc="100" dirty="0">
                <a:solidFill>
                  <a:schemeClr val="bg2">
                    <a:lumMod val="25000"/>
                  </a:schemeClr>
                </a:solidFill>
                <a:latin typeface="+mn-ea"/>
                <a:cs typeface="+mn-ea"/>
                <a:sym typeface="+mn-ea"/>
              </a:rPr>
              <a:t>重要力量。</a:t>
            </a:r>
            <a:endParaRPr sz="1400" b="1" kern="1400" spc="100" dirty="0">
              <a:solidFill>
                <a:schemeClr val="bg2">
                  <a:lumMod val="25000"/>
                </a:schemeClr>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0" y="5753100"/>
            <a:ext cx="12192000" cy="1117600"/>
          </a:xfrm>
          <a:prstGeom prst="rect">
            <a:avLst/>
          </a:prstGeom>
        </p:spPr>
      </p:pic>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46037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solidFill>
                  <a:srgbClr val="D90E16"/>
                </a:solidFill>
                <a:effectLst>
                  <a:outerShdw blurRad="38100" dist="38100" dir="2700000" algn="tl">
                    <a:srgbClr val="000000">
                      <a:alpha val="43137"/>
                    </a:srgbClr>
                  </a:outerShdw>
                </a:effectLst>
                <a:latin typeface="+mn-ea"/>
                <a:cs typeface="+mn-ea"/>
                <a:sym typeface="+mn-ea"/>
              </a:rPr>
              <a:t>——</a:t>
            </a:r>
            <a:r>
              <a:rPr lang="zh-CN" sz="2400" b="1" dirty="0">
                <a:solidFill>
                  <a:srgbClr val="D90E16"/>
                </a:solidFill>
                <a:effectLst>
                  <a:outerShdw blurRad="38100" dist="38100" dir="2700000" algn="tl">
                    <a:srgbClr val="000000">
                      <a:alpha val="43137"/>
                    </a:srgbClr>
                  </a:outerShdw>
                </a:effectLst>
                <a:latin typeface="+mn-ea"/>
                <a:cs typeface="+mn-ea"/>
                <a:sym typeface="+mn-ea"/>
              </a:rPr>
              <a:t>牢记</a:t>
            </a:r>
            <a:r>
              <a:rPr sz="2400" b="1" dirty="0">
                <a:solidFill>
                  <a:srgbClr val="D90E16"/>
                </a:solidFill>
                <a:effectLst>
                  <a:outerShdw blurRad="38100" dist="38100" dir="2700000" algn="tl">
                    <a:srgbClr val="000000">
                      <a:alpha val="43137"/>
                    </a:srgbClr>
                  </a:outerShdw>
                </a:effectLst>
                <a:latin typeface="+mn-ea"/>
                <a:cs typeface="+mn-ea"/>
                <a:sym typeface="+mn-ea"/>
              </a:rPr>
              <a:t>“央企姓党”</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2</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/2</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endParaRPr lang="en-US" altLang="zh-CN" sz="2400" b="1" spc="300" dirty="0">
              <a:solidFill>
                <a:srgbClr val="D90E16"/>
              </a:solidFill>
              <a:effectLst>
                <a:outerShdw blurRad="38100" dist="38100" dir="2700000" algn="tl">
                  <a:srgbClr val="000000">
                    <a:alpha val="43137"/>
                  </a:srgbClr>
                </a:outerShdw>
              </a:effectLst>
              <a:latin typeface="+mn-ea"/>
              <a:ea typeface="方正黑体_GBK" panose="02000000000000000000" charset="-122"/>
              <a:cs typeface="+mn-ea"/>
              <a:sym typeface="+mn-ea"/>
            </a:endParaRPr>
          </a:p>
        </p:txBody>
      </p:sp>
      <p:sp>
        <p:nvSpPr>
          <p:cNvPr id="10" name="矩形: 圆顶角 37"/>
          <p:cNvSpPr/>
          <p:nvPr/>
        </p:nvSpPr>
        <p:spPr>
          <a:xfrm flipV="1">
            <a:off x="1068070" y="1267460"/>
            <a:ext cx="9983470" cy="4186555"/>
          </a:xfrm>
          <a:prstGeom prst="round2SameRect">
            <a:avLst>
              <a:gd name="adj1" fmla="val 4259"/>
              <a:gd name="adj2" fmla="val 0"/>
            </a:avLst>
          </a:prstGeom>
          <a:solidFill>
            <a:schemeClr val="bg1"/>
          </a:soli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grpSp>
        <p:nvGrpSpPr>
          <p:cNvPr id="2" name="组合 1"/>
          <p:cNvGrpSpPr/>
          <p:nvPr/>
        </p:nvGrpSpPr>
        <p:grpSpPr>
          <a:xfrm rot="0">
            <a:off x="1273810" y="1609725"/>
            <a:ext cx="3317240" cy="2695095"/>
            <a:chOff x="3511" y="3761"/>
            <a:chExt cx="7467" cy="1644"/>
          </a:xfrm>
        </p:grpSpPr>
        <p:sp>
          <p:nvSpPr>
            <p:cNvPr id="12" name="文本框 11"/>
            <p:cNvSpPr txBox="1"/>
            <p:nvPr/>
          </p:nvSpPr>
          <p:spPr>
            <a:xfrm>
              <a:off x="3511" y="3761"/>
              <a:ext cx="5467" cy="318"/>
            </a:xfrm>
            <a:prstGeom prst="rect">
              <a:avLst/>
            </a:prstGeom>
            <a:noFill/>
            <a:ln>
              <a:noFill/>
            </a:ln>
          </p:spPr>
          <p:txBody>
            <a:bodyPr vert="horz" wrap="square" rtlCol="0">
              <a:spAutoFit/>
            </a:bodyPr>
            <a:lstStyle>
              <a:defPPr>
                <a:defRPr lang="zh-CN"/>
              </a:defPPr>
              <a:lvl1pPr algn="dist">
                <a:lnSpc>
                  <a:spcPct val="140000"/>
                </a:lnSpc>
                <a:defRPr sz="3600" b="1">
                  <a:gradFill>
                    <a:gsLst>
                      <a:gs pos="21000">
                        <a:srgbClr val="C00000"/>
                      </a:gs>
                      <a:gs pos="54000">
                        <a:srgbClr val="E30802"/>
                      </a:gs>
                      <a:gs pos="83000">
                        <a:srgbClr val="C00000"/>
                      </a:gs>
                    </a:gsLst>
                    <a:lin ang="5400000" scaled="1"/>
                  </a:gradFill>
                  <a:effectLst>
                    <a:outerShdw blurRad="50800" dist="38100" dir="5400000" algn="t" rotWithShape="0">
                      <a:prstClr val="black">
                        <a:alpha val="15000"/>
                      </a:prstClr>
                    </a:outerShdw>
                  </a:effectLst>
                  <a:latin typeface="思源宋体" panose="02020400000000000000" pitchFamily="18" charset="-122"/>
                  <a:ea typeface="思源宋体" panose="02020400000000000000" pitchFamily="18" charset="-122"/>
                </a:defRPr>
              </a:lvl1pPr>
            </a:lstStyle>
            <a:p>
              <a:pPr algn="just"/>
              <a:r>
                <a:rPr lang="zh-CN" sz="2000" dirty="0">
                  <a:solidFill>
                    <a:srgbClr val="D90E16"/>
                  </a:solidFill>
                  <a:effectLst>
                    <a:outerShdw blurRad="38100" dist="38100" dir="2700000" algn="tl">
                      <a:srgbClr val="000000">
                        <a:alpha val="43137"/>
                      </a:srgbClr>
                    </a:outerShdw>
                  </a:effectLst>
                  <a:latin typeface="+mj-ea"/>
                  <a:ea typeface="+mj-ea"/>
                  <a:sym typeface="+mn-ea"/>
                </a:rPr>
                <a:t>习总书记说：</a:t>
              </a:r>
              <a:endParaRPr lang="zh-CN" altLang="en-US" sz="2000" dirty="0">
                <a:solidFill>
                  <a:srgbClr val="D90E16"/>
                </a:solidFill>
                <a:effectLst>
                  <a:outerShdw blurRad="38100" dist="38100" dir="2700000" algn="tl">
                    <a:srgbClr val="000000">
                      <a:alpha val="43137"/>
                    </a:srgbClr>
                  </a:outerShdw>
                </a:effectLst>
                <a:latin typeface="+mj-ea"/>
                <a:ea typeface="+mj-ea"/>
                <a:cs typeface="+mn-ea"/>
                <a:sym typeface="+mn-ea"/>
              </a:endParaRPr>
            </a:p>
          </p:txBody>
        </p:sp>
        <p:sp>
          <p:nvSpPr>
            <p:cNvPr id="13" name="矩形 12"/>
            <p:cNvSpPr/>
            <p:nvPr/>
          </p:nvSpPr>
          <p:spPr>
            <a:xfrm>
              <a:off x="3511" y="4167"/>
              <a:ext cx="7467" cy="1238"/>
            </a:xfrm>
            <a:prstGeom prst="rect">
              <a:avLst/>
            </a:prstGeom>
            <a:noFill/>
          </p:spPr>
          <p:txBody>
            <a:bodyPr wrap="square">
              <a:spAutoFit/>
            </a:bodyPr>
            <a:lstStyle/>
            <a:p>
              <a:pPr indent="381000" algn="just" fontAlgn="auto">
                <a:lnSpc>
                  <a:spcPct val="150000"/>
                </a:lnSpc>
                <a:extLst>
                  <a:ext uri="{35155182-B16C-46BC-9424-99874614C6A1}">
                    <wpsdc:indentchars xmlns:wpsdc="http://www.wps.cn/officeDocument/2017/drawingmlCustomData" val="200" checksum="4266878647"/>
                  </a:ext>
                </a:extLst>
              </a:pPr>
              <a:r>
                <a:rPr sz="1400" kern="1400" spc="100" dirty="0">
                  <a:solidFill>
                    <a:schemeClr val="bg2">
                      <a:lumMod val="25000"/>
                    </a:schemeClr>
                  </a:solidFill>
                  <a:latin typeface="+mn-ea"/>
                  <a:cs typeface="+mn-ea"/>
                </a:rPr>
                <a:t>要推动国有企业完善创新体系、增强创新能力、激发创新活力，</a:t>
              </a:r>
              <a:r>
                <a:rPr sz="1400" b="1" kern="1400" spc="100" dirty="0">
                  <a:solidFill>
                    <a:schemeClr val="bg2">
                      <a:lumMod val="25000"/>
                    </a:schemeClr>
                  </a:solidFill>
                  <a:latin typeface="+mn-ea"/>
                  <a:cs typeface="+mn-ea"/>
                </a:rPr>
                <a:t>促进产业链创新链深度融合，</a:t>
              </a:r>
              <a:r>
                <a:rPr sz="1400" kern="1400" spc="100" dirty="0">
                  <a:solidFill>
                    <a:schemeClr val="bg2">
                      <a:lumMod val="25000"/>
                    </a:schemeClr>
                  </a:solidFill>
                  <a:latin typeface="+mn-ea"/>
                  <a:cs typeface="+mn-ea"/>
                </a:rPr>
                <a:t>提升国有企业原创技术需求牵引、源头供给、资源配置、转化应用能力，</a:t>
              </a:r>
              <a:r>
                <a:rPr sz="1400" b="1" kern="1400" spc="100" dirty="0">
                  <a:solidFill>
                    <a:schemeClr val="bg2">
                      <a:lumMod val="25000"/>
                    </a:schemeClr>
                  </a:solidFill>
                  <a:latin typeface="+mn-ea"/>
                  <a:cs typeface="+mn-ea"/>
                </a:rPr>
                <a:t>打造原创技术策源地。</a:t>
              </a:r>
              <a:endParaRPr lang="en-US" altLang="zh-CN" sz="1400" b="1" kern="1400" spc="100" dirty="0">
                <a:solidFill>
                  <a:schemeClr val="bg2">
                    <a:lumMod val="25000"/>
                  </a:schemeClr>
                </a:solidFill>
                <a:latin typeface="+mn-ea"/>
                <a:cs typeface="+mn-ea"/>
              </a:endParaRPr>
            </a:p>
          </p:txBody>
        </p:sp>
      </p:grpSp>
      <p:pic>
        <p:nvPicPr>
          <p:cNvPr id="16" name="图片 15"/>
          <p:cNvPicPr>
            <a:picLocks noChangeAspect="1"/>
          </p:cNvPicPr>
          <p:nvPr/>
        </p:nvPicPr>
        <p:blipFill>
          <a:blip r:embed="rId2"/>
          <a:stretch>
            <a:fillRect/>
          </a:stretch>
        </p:blipFill>
        <p:spPr>
          <a:xfrm>
            <a:off x="5039995" y="1267460"/>
            <a:ext cx="6011545" cy="4180205"/>
          </a:xfrm>
          <a:prstGeom prst="roundRect">
            <a:avLst>
              <a:gd name="adj" fmla="val 3782"/>
            </a:avLst>
          </a:prstGeom>
        </p:spPr>
      </p:pic>
      <p:cxnSp>
        <p:nvCxnSpPr>
          <p:cNvPr id="29" name="直接连接符 28"/>
          <p:cNvCxnSpPr/>
          <p:nvPr/>
        </p:nvCxnSpPr>
        <p:spPr>
          <a:xfrm>
            <a:off x="1069340" y="1267460"/>
            <a:ext cx="9982200" cy="0"/>
          </a:xfrm>
          <a:prstGeom prst="line">
            <a:avLst/>
          </a:prstGeom>
          <a:ln w="76200" cap="rnd">
            <a:gradFill>
              <a:gsLst>
                <a:gs pos="0">
                  <a:schemeClr val="accent1">
                    <a:lumMod val="80000"/>
                    <a:lumOff val="20000"/>
                  </a:schemeClr>
                </a:gs>
                <a:gs pos="100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82994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rPr>
              <a:t>——</a:t>
            </a:r>
            <a:r>
              <a:rPr lang="zh-CN" sz="2400" b="1"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rPr>
              <a:t>科技自立自强</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1/2</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endParaRPr sz="2400" b="1" kern="1400" spc="100" dirty="0">
              <a:solidFill>
                <a:srgbClr val="D90E16"/>
              </a:solidFill>
              <a:effectLst>
                <a:outerShdw blurRad="38100" dist="38100" dir="2700000" algn="tl">
                  <a:srgbClr val="000000">
                    <a:alpha val="43137"/>
                  </a:srgbClr>
                </a:outerShdw>
              </a:effectLst>
              <a:latin typeface="+mn-ea"/>
              <a:cs typeface="+mn-ea"/>
              <a:sym typeface="+mn-ea"/>
            </a:endParaRPr>
          </a:p>
          <a:p>
            <a:pPr lvl="0" algn="l"/>
            <a:endParaRPr lang="zh-CN" altLang="zh-CN"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endParaRPr>
          </a:p>
        </p:txBody>
      </p:sp>
      <p:sp>
        <p:nvSpPr>
          <p:cNvPr id="377" name="椭圆 376"/>
          <p:cNvSpPr/>
          <p:nvPr/>
        </p:nvSpPr>
        <p:spPr>
          <a:xfrm>
            <a:off x="1245870" y="5659755"/>
            <a:ext cx="9712325" cy="884555"/>
          </a:xfrm>
          <a:prstGeom prst="ellipse">
            <a:avLst/>
          </a:prstGeom>
          <a:gradFill flip="none" rotWithShape="1">
            <a:gsLst>
              <a:gs pos="0">
                <a:schemeClr val="tx1">
                  <a:lumMod val="75000"/>
                  <a:lumOff val="25000"/>
                  <a:alpha val="60000"/>
                </a:schemeClr>
              </a:gs>
              <a:gs pos="98000">
                <a:schemeClr val="tx1">
                  <a:lumMod val="85000"/>
                  <a:lumOff val="15000"/>
                  <a:alpha val="30000"/>
                </a:schemeClr>
              </a:gs>
            </a:gsLst>
            <a:path path="shape">
              <a:fillToRect l="50000" t="50000" r="50000" b="50000"/>
            </a:path>
            <a:tileRect/>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任意多边形: 形状 57"/>
          <p:cNvSpPr/>
          <p:nvPr/>
        </p:nvSpPr>
        <p:spPr>
          <a:xfrm>
            <a:off x="1233805" y="1163955"/>
            <a:ext cx="9526905" cy="5123180"/>
          </a:xfrm>
          <a:custGeom>
            <a:avLst/>
            <a:gdLst>
              <a:gd name="connsiteX0" fmla="*/ 432435 w 438435"/>
              <a:gd name="connsiteY0" fmla="*/ 1715 h 278606"/>
              <a:gd name="connsiteX1" fmla="*/ 236792 w 438435"/>
              <a:gd name="connsiteY1" fmla="*/ 1715 h 278606"/>
              <a:gd name="connsiteX2" fmla="*/ 234601 w 438435"/>
              <a:gd name="connsiteY2" fmla="*/ 0 h 278606"/>
              <a:gd name="connsiteX3" fmla="*/ 203645 w 438435"/>
              <a:gd name="connsiteY3" fmla="*/ 0 h 278606"/>
              <a:gd name="connsiteX4" fmla="*/ 201454 w 438435"/>
              <a:gd name="connsiteY4" fmla="*/ 1715 h 278606"/>
              <a:gd name="connsiteX5" fmla="*/ 6001 w 438435"/>
              <a:gd name="connsiteY5" fmla="*/ 1715 h 278606"/>
              <a:gd name="connsiteX6" fmla="*/ 0 w 438435"/>
              <a:gd name="connsiteY6" fmla="*/ 7715 h 278606"/>
              <a:gd name="connsiteX7" fmla="*/ 0 w 438435"/>
              <a:gd name="connsiteY7" fmla="*/ 271177 h 278606"/>
              <a:gd name="connsiteX8" fmla="*/ 6001 w 438435"/>
              <a:gd name="connsiteY8" fmla="*/ 277178 h 278606"/>
              <a:gd name="connsiteX9" fmla="*/ 201644 w 438435"/>
              <a:gd name="connsiteY9" fmla="*/ 277178 h 278606"/>
              <a:gd name="connsiteX10" fmla="*/ 203740 w 438435"/>
              <a:gd name="connsiteY10" fmla="*/ 278606 h 278606"/>
              <a:gd name="connsiteX11" fmla="*/ 234696 w 438435"/>
              <a:gd name="connsiteY11" fmla="*/ 278606 h 278606"/>
              <a:gd name="connsiteX12" fmla="*/ 236792 w 438435"/>
              <a:gd name="connsiteY12" fmla="*/ 277178 h 278606"/>
              <a:gd name="connsiteX13" fmla="*/ 432435 w 438435"/>
              <a:gd name="connsiteY13" fmla="*/ 277178 h 278606"/>
              <a:gd name="connsiteX14" fmla="*/ 438436 w 438435"/>
              <a:gd name="connsiteY14" fmla="*/ 271177 h 278606"/>
              <a:gd name="connsiteX15" fmla="*/ 438436 w 438435"/>
              <a:gd name="connsiteY15" fmla="*/ 7715 h 278606"/>
              <a:gd name="connsiteX16" fmla="*/ 432435 w 438435"/>
              <a:gd name="connsiteY16" fmla="*/ 1715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435" h="278606">
                <a:moveTo>
                  <a:pt x="432435" y="1715"/>
                </a:moveTo>
                <a:lnTo>
                  <a:pt x="236792" y="1715"/>
                </a:lnTo>
                <a:cubicBezTo>
                  <a:pt x="236506" y="762"/>
                  <a:pt x="235649" y="0"/>
                  <a:pt x="234601" y="0"/>
                </a:cubicBezTo>
                <a:lnTo>
                  <a:pt x="203645" y="0"/>
                </a:lnTo>
                <a:cubicBezTo>
                  <a:pt x="202597" y="0"/>
                  <a:pt x="201740" y="762"/>
                  <a:pt x="201454" y="1715"/>
                </a:cubicBezTo>
                <a:lnTo>
                  <a:pt x="6001" y="1715"/>
                </a:lnTo>
                <a:cubicBezTo>
                  <a:pt x="2667" y="1715"/>
                  <a:pt x="0" y="4381"/>
                  <a:pt x="0" y="7715"/>
                </a:cubicBezTo>
                <a:lnTo>
                  <a:pt x="0" y="271177"/>
                </a:lnTo>
                <a:cubicBezTo>
                  <a:pt x="0" y="274511"/>
                  <a:pt x="2667" y="277178"/>
                  <a:pt x="6001" y="277178"/>
                </a:cubicBezTo>
                <a:lnTo>
                  <a:pt x="201644" y="277178"/>
                </a:lnTo>
                <a:cubicBezTo>
                  <a:pt x="202025" y="278035"/>
                  <a:pt x="202787" y="278606"/>
                  <a:pt x="203740" y="278606"/>
                </a:cubicBezTo>
                <a:lnTo>
                  <a:pt x="234696" y="278606"/>
                </a:lnTo>
                <a:cubicBezTo>
                  <a:pt x="235649" y="278606"/>
                  <a:pt x="236411" y="278035"/>
                  <a:pt x="236792" y="277178"/>
                </a:cubicBezTo>
                <a:lnTo>
                  <a:pt x="432435" y="277178"/>
                </a:lnTo>
                <a:cubicBezTo>
                  <a:pt x="435769" y="277178"/>
                  <a:pt x="438436" y="274511"/>
                  <a:pt x="438436" y="271177"/>
                </a:cubicBezTo>
                <a:lnTo>
                  <a:pt x="438436" y="7715"/>
                </a:lnTo>
                <a:cubicBezTo>
                  <a:pt x="438436" y="4381"/>
                  <a:pt x="435769" y="1715"/>
                  <a:pt x="432435" y="1715"/>
                </a:cubicBezTo>
                <a:close/>
              </a:path>
            </a:pathLst>
          </a:custGeom>
          <a:gradFill>
            <a:gsLst>
              <a:gs pos="0">
                <a:srgbClr val="E7C375">
                  <a:lumMod val="80000"/>
                  <a:lumOff val="20000"/>
                </a:srgbClr>
              </a:gs>
              <a:gs pos="100000">
                <a:srgbClr val="E7C375">
                  <a:lumMod val="70000"/>
                </a:srgbClr>
              </a:gs>
              <a:gs pos="68000">
                <a:srgbClr val="E7C375">
                  <a:lumMod val="80000"/>
                  <a:lumOff val="20000"/>
                </a:srgbClr>
              </a:gs>
              <a:gs pos="35000">
                <a:srgbClr val="E7C375">
                  <a:lumMod val="90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endParaRPr lang="zh-CN" altLang="en-US" sz="2400" dirty="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latin typeface="+mj-ea"/>
              <a:ea typeface="+mj-ea"/>
            </a:endParaRPr>
          </a:p>
        </p:txBody>
      </p:sp>
      <p:sp>
        <p:nvSpPr>
          <p:cNvPr id="380" name="矩形: 圆角 379"/>
          <p:cNvSpPr/>
          <p:nvPr/>
        </p:nvSpPr>
        <p:spPr>
          <a:xfrm>
            <a:off x="1293495" y="1168400"/>
            <a:ext cx="9439910" cy="5056505"/>
          </a:xfrm>
          <a:prstGeom prst="roundRect">
            <a:avLst>
              <a:gd name="adj" fmla="val 0"/>
            </a:avLst>
          </a:prstGeom>
          <a:gradFill flip="none" rotWithShape="1">
            <a:gsLst>
              <a:gs pos="99000">
                <a:schemeClr val="tx1">
                  <a:lumMod val="85000"/>
                  <a:lumOff val="15000"/>
                  <a:alpha val="45000"/>
                </a:schemeClr>
              </a:gs>
              <a:gs pos="94000">
                <a:schemeClr val="tx1">
                  <a:lumMod val="85000"/>
                  <a:lumOff val="15000"/>
                  <a:alpha val="0"/>
                </a:schemeClr>
              </a:gs>
            </a:gsLst>
            <a:path path="rect">
              <a:fillToRect l="50000" t="50000" r="50000" b="50000"/>
            </a:path>
            <a:tileRect/>
          </a:gradFill>
          <a:ln w="12700" cap="flat" cmpd="sng" algn="ctr">
            <a:noFill/>
            <a:prstDash val="solid"/>
            <a:miter lim="800000"/>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2" name="组合 221"/>
          <p:cNvGrpSpPr/>
          <p:nvPr/>
        </p:nvGrpSpPr>
        <p:grpSpPr>
          <a:xfrm rot="0">
            <a:off x="1425575" y="1283970"/>
            <a:ext cx="4597400" cy="4843780"/>
            <a:chOff x="3511874" y="713096"/>
            <a:chExt cx="4587176" cy="5854390"/>
          </a:xfrm>
        </p:grpSpPr>
        <p:sp>
          <p:nvSpPr>
            <p:cNvPr id="114" name="任意多边形: 形状 113"/>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5" name="任意多边形: 形状 114"/>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6" name="任意多边形: 形状 115"/>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7" name="任意多边形: 形状 116"/>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8" name="任意多边形: 形状 117"/>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9" name="任意多边形: 形状 118"/>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0" name="任意多边形: 形状 119"/>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1" name="任意多边形: 形状 120"/>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2" name="任意多边形: 形状 121"/>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3" name="任意多边形: 形状 122"/>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4" name="任意多边形: 形状 123"/>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5" name="任意多边形: 形状 124"/>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6" name="任意多边形: 形状 125"/>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grpSp>
        <p:nvGrpSpPr>
          <p:cNvPr id="251" name="组合 250"/>
          <p:cNvGrpSpPr/>
          <p:nvPr/>
        </p:nvGrpSpPr>
        <p:grpSpPr>
          <a:xfrm rot="0" flipH="1">
            <a:off x="6022975" y="1283970"/>
            <a:ext cx="4597400" cy="4843780"/>
            <a:chOff x="3511874" y="713096"/>
            <a:chExt cx="4587176" cy="5854390"/>
          </a:xfrm>
        </p:grpSpPr>
        <p:sp>
          <p:nvSpPr>
            <p:cNvPr id="252" name="任意多边形: 形状 251"/>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3" name="任意多边形: 形状 252"/>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4" name="任意多边形: 形状 253"/>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5" name="任意多边形: 形状 254"/>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6" name="任意多边形: 形状 255"/>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7" name="任意多边形: 形状 256"/>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8" name="任意多边形: 形状 257"/>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9" name="任意多边形: 形状 258"/>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0" name="任意多边形: 形状 259"/>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1" name="任意多边形: 形状 260"/>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2" name="任意多边形: 形状 261"/>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3" name="任意多边形: 形状 262"/>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4" name="任意多边形: 形状 263"/>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pic>
        <p:nvPicPr>
          <p:cNvPr id="1025" name="Picture 385"/>
          <p:cNvPicPr>
            <a:picLocks noChangeAspect="1"/>
          </p:cNvPicPr>
          <p:nvPr/>
        </p:nvPicPr>
        <p:blipFill>
          <a:blip r:embed="rId1">
            <a:alphaModFix amt="35000"/>
          </a:blip>
          <a:stretch>
            <a:fillRect/>
          </a:stretch>
        </p:blipFill>
        <p:spPr>
          <a:xfrm>
            <a:off x="1711960" y="3766185"/>
            <a:ext cx="4306570" cy="2361565"/>
          </a:xfrm>
          <a:prstGeom prst="rect">
            <a:avLst/>
          </a:prstGeom>
        </p:spPr>
      </p:pic>
      <p:sp>
        <p:nvSpPr>
          <p:cNvPr id="10" name="矩形 9"/>
          <p:cNvSpPr/>
          <p:nvPr/>
        </p:nvSpPr>
        <p:spPr>
          <a:xfrm>
            <a:off x="2031365" y="2201545"/>
            <a:ext cx="3694430" cy="3322955"/>
          </a:xfrm>
          <a:prstGeom prst="rect">
            <a:avLst/>
          </a:prstGeom>
          <a:noFill/>
        </p:spPr>
        <p:txBody>
          <a:bodyPr wrap="square">
            <a:spAutoFit/>
          </a:bodyPr>
          <a:p>
            <a:pPr indent="381000" algn="just" fontAlgn="auto">
              <a:lnSpc>
                <a:spcPct val="150000"/>
              </a:lnSpc>
              <a:extLst>
                <a:ext uri="{35155182-B16C-46BC-9424-99874614C6A1}">
                  <wpsdc:indentchars xmlns:wpsdc="http://www.wps.cn/officeDocument/2017/drawingmlCustomData" val="200" checksum="4266878647"/>
                </a:ext>
              </a:extLst>
            </a:pPr>
            <a:r>
              <a:rPr lang="zh-CN" sz="1400" kern="1400" spc="100" dirty="0">
                <a:solidFill>
                  <a:schemeClr val="bg2">
                    <a:lumMod val="25000"/>
                  </a:schemeClr>
                </a:solidFill>
                <a:latin typeface="+mn-ea"/>
                <a:cs typeface="+mn-ea"/>
                <a:sym typeface="+mn-ea"/>
              </a:rPr>
              <a:t>当前，</a:t>
            </a:r>
            <a:r>
              <a:rPr sz="1400" kern="1400" spc="100" dirty="0">
                <a:solidFill>
                  <a:schemeClr val="bg2">
                    <a:lumMod val="25000"/>
                  </a:schemeClr>
                </a:solidFill>
                <a:latin typeface="+mn-ea"/>
                <a:cs typeface="+mn-ea"/>
                <a:sym typeface="+mn-ea"/>
              </a:rPr>
              <a:t>科技创新成为国际战略博弈的主要战场，围绕科技制高点的竞争空前激烈。我们必须保持强烈的忧患意识，做好充分的思想准备和工作准备</a:t>
            </a:r>
            <a:r>
              <a:rPr lang="zh-CN" sz="1400" kern="1400" spc="100" dirty="0">
                <a:solidFill>
                  <a:schemeClr val="bg2">
                    <a:lumMod val="25000"/>
                  </a:schemeClr>
                </a:solidFill>
                <a:latin typeface="+mn-ea"/>
                <a:cs typeface="+mn-ea"/>
                <a:sym typeface="+mn-ea"/>
              </a:rPr>
              <a:t>，加强科技自立自强</a:t>
            </a:r>
            <a:r>
              <a:rPr sz="1400" kern="1400" spc="100" dirty="0">
                <a:solidFill>
                  <a:schemeClr val="bg2">
                    <a:lumMod val="25000"/>
                  </a:schemeClr>
                </a:solidFill>
                <a:latin typeface="+mn-ea"/>
                <a:cs typeface="+mn-ea"/>
                <a:sym typeface="+mn-ea"/>
              </a:rPr>
              <a:t>。</a:t>
            </a:r>
            <a:endParaRPr sz="1400" kern="1400" spc="100" dirty="0">
              <a:solidFill>
                <a:schemeClr val="bg2">
                  <a:lumMod val="25000"/>
                </a:schemeClr>
              </a:solidFill>
              <a:latin typeface="+mn-ea"/>
              <a:cs typeface="+mn-ea"/>
              <a:sym typeface="+mn-ea"/>
            </a:endParaRPr>
          </a:p>
          <a:p>
            <a:pPr indent="381000" algn="just" fontAlgn="auto">
              <a:lnSpc>
                <a:spcPct val="15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latin typeface="+mn-ea"/>
                <a:cs typeface="+mn-ea"/>
                <a:sym typeface="+mn-ea"/>
              </a:rPr>
              <a:t>党的十九大</a:t>
            </a:r>
            <a:r>
              <a:rPr sz="1400" kern="1400" spc="100" dirty="0">
                <a:solidFill>
                  <a:schemeClr val="bg2">
                    <a:lumMod val="25000"/>
                  </a:schemeClr>
                </a:solidFill>
                <a:latin typeface="+mn-ea"/>
                <a:cs typeface="+mn-ea"/>
                <a:sym typeface="+mn-ea"/>
              </a:rPr>
              <a:t>确立了到2035年跻身创新型国家前列的战略目标，</a:t>
            </a:r>
            <a:r>
              <a:rPr sz="1400" b="1" kern="1400" spc="100" dirty="0">
                <a:solidFill>
                  <a:schemeClr val="bg2">
                    <a:lumMod val="25000"/>
                  </a:schemeClr>
                </a:solidFill>
                <a:latin typeface="+mn-ea"/>
                <a:cs typeface="+mn-ea"/>
                <a:sym typeface="+mn-ea"/>
              </a:rPr>
              <a:t>党的十九届五中全会</a:t>
            </a:r>
            <a:r>
              <a:rPr sz="1400" kern="1400" spc="100" dirty="0">
                <a:solidFill>
                  <a:schemeClr val="bg2">
                    <a:lumMod val="25000"/>
                  </a:schemeClr>
                </a:solidFill>
                <a:latin typeface="+mn-ea"/>
                <a:cs typeface="+mn-ea"/>
                <a:sym typeface="+mn-ea"/>
              </a:rPr>
              <a:t>提出了坚持创新在我国现代化建设全局中的核心地位，把科技自立自强作为国家发展的战略支撑。</a:t>
            </a:r>
            <a:endParaRPr lang="en-US" altLang="zh-CN" sz="1400" kern="1400" spc="100" dirty="0">
              <a:solidFill>
                <a:schemeClr val="bg2">
                  <a:lumMod val="25000"/>
                </a:schemeClr>
              </a:solidFill>
              <a:latin typeface="+mn-ea"/>
              <a:cs typeface="+mn-ea"/>
              <a:sym typeface="+mn-ea"/>
            </a:endParaRPr>
          </a:p>
        </p:txBody>
      </p:sp>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grpSp>
        <p:nvGrpSpPr>
          <p:cNvPr id="12" name="组合 11"/>
          <p:cNvGrpSpPr/>
          <p:nvPr/>
        </p:nvGrpSpPr>
        <p:grpSpPr>
          <a:xfrm>
            <a:off x="2017395" y="1556385"/>
            <a:ext cx="2493010" cy="426085"/>
            <a:chOff x="3177" y="2864"/>
            <a:chExt cx="3926" cy="671"/>
          </a:xfrm>
        </p:grpSpPr>
        <p:grpSp>
          <p:nvGrpSpPr>
            <p:cNvPr id="341" name="组合 340"/>
            <p:cNvGrpSpPr/>
            <p:nvPr/>
          </p:nvGrpSpPr>
          <p:grpSpPr>
            <a:xfrm rot="0">
              <a:off x="3177" y="2864"/>
              <a:ext cx="3926" cy="671"/>
              <a:chOff x="1913526" y="1782615"/>
              <a:chExt cx="2734597" cy="467321"/>
            </a:xfrm>
          </p:grpSpPr>
          <p:grpSp>
            <p:nvGrpSpPr>
              <p:cNvPr id="337" name="组合 336"/>
              <p:cNvGrpSpPr/>
              <p:nvPr/>
            </p:nvGrpSpPr>
            <p:grpSpPr>
              <a:xfrm>
                <a:off x="4188526" y="1849400"/>
                <a:ext cx="459597" cy="400536"/>
                <a:chOff x="4161796" y="2221220"/>
                <a:chExt cx="492547" cy="429252"/>
              </a:xfrm>
            </p:grpSpPr>
            <p:sp>
              <p:nvSpPr>
                <p:cNvPr id="336"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340"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330"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1"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9" name="文本框 328"/>
            <p:cNvSpPr txBox="1"/>
            <p:nvPr/>
          </p:nvSpPr>
          <p:spPr>
            <a:xfrm>
              <a:off x="3177" y="2913"/>
              <a:ext cx="3675" cy="531"/>
            </a:xfrm>
            <a:prstGeom prst="rect">
              <a:avLst/>
            </a:prstGeom>
            <a:noFill/>
          </p:spPr>
          <p:txBody>
            <a:bodyPr wrap="square">
              <a:spAutoFit/>
            </a:bodyPr>
            <a:p>
              <a:r>
                <a:rPr lang="zh-CN" altLang="en-US" sz="1600" dirty="0">
                  <a:solidFill>
                    <a:schemeClr val="bg1"/>
                  </a:solidFill>
                  <a:effectLst>
                    <a:outerShdw blurRad="38100" dist="38100" dir="2700000" algn="tl">
                      <a:srgbClr val="000000">
                        <a:alpha val="43137"/>
                      </a:srgbClr>
                    </a:outerShdw>
                  </a:effectLst>
                  <a:latin typeface="+mj-ea"/>
                  <a:ea typeface="+mj-ea"/>
                </a:rPr>
                <a:t>如何理解科技自立自强</a:t>
              </a:r>
              <a:endParaRPr lang="zh-CN" altLang="en-US" sz="1600" dirty="0">
                <a:solidFill>
                  <a:schemeClr val="bg1"/>
                </a:solidFill>
                <a:effectLst>
                  <a:outerShdw blurRad="38100" dist="38100" dir="2700000" algn="tl">
                    <a:srgbClr val="000000">
                      <a:alpha val="43137"/>
                    </a:srgbClr>
                  </a:outerShdw>
                </a:effectLst>
                <a:latin typeface="+mj-ea"/>
                <a:ea typeface="+mj-ea"/>
              </a:endParaRPr>
            </a:p>
          </p:txBody>
        </p:sp>
      </p:grpSp>
      <p:grpSp>
        <p:nvGrpSpPr>
          <p:cNvPr id="2" name="组合 1"/>
          <p:cNvGrpSpPr/>
          <p:nvPr/>
        </p:nvGrpSpPr>
        <p:grpSpPr>
          <a:xfrm>
            <a:off x="6438265" y="1556385"/>
            <a:ext cx="2493645" cy="426085"/>
            <a:chOff x="3176" y="2864"/>
            <a:chExt cx="3927" cy="671"/>
          </a:xfrm>
        </p:grpSpPr>
        <p:grpSp>
          <p:nvGrpSpPr>
            <p:cNvPr id="3" name="组合 2"/>
            <p:cNvGrpSpPr/>
            <p:nvPr/>
          </p:nvGrpSpPr>
          <p:grpSpPr>
            <a:xfrm rot="0">
              <a:off x="3177" y="2864"/>
              <a:ext cx="3926" cy="671"/>
              <a:chOff x="1913526" y="1782615"/>
              <a:chExt cx="2734597" cy="467321"/>
            </a:xfrm>
          </p:grpSpPr>
          <p:grpSp>
            <p:nvGrpSpPr>
              <p:cNvPr id="4" name="组合 3"/>
              <p:cNvGrpSpPr/>
              <p:nvPr/>
            </p:nvGrpSpPr>
            <p:grpSpPr>
              <a:xfrm>
                <a:off x="4188526" y="1849400"/>
                <a:ext cx="459597" cy="400536"/>
                <a:chOff x="4161796" y="2221220"/>
                <a:chExt cx="492547" cy="429252"/>
              </a:xfrm>
            </p:grpSpPr>
            <p:sp>
              <p:nvSpPr>
                <p:cNvPr id="5"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6"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7"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文本框 10"/>
            <p:cNvSpPr txBox="1"/>
            <p:nvPr/>
          </p:nvSpPr>
          <p:spPr>
            <a:xfrm>
              <a:off x="3176" y="2913"/>
              <a:ext cx="3676" cy="531"/>
            </a:xfrm>
            <a:prstGeom prst="rect">
              <a:avLst/>
            </a:prstGeom>
            <a:noFill/>
          </p:spPr>
          <p:txBody>
            <a:bodyPr wrap="square">
              <a:spAutoFit/>
            </a:bodyPr>
            <a:p>
              <a:r>
                <a:rPr lang="zh-CN" sz="1600" dirty="0">
                  <a:solidFill>
                    <a:schemeClr val="bg1"/>
                  </a:solidFill>
                  <a:effectLst>
                    <a:outerShdw blurRad="38100" dist="38100" dir="2700000" algn="tl">
                      <a:srgbClr val="000000">
                        <a:alpha val="43137"/>
                      </a:srgbClr>
                    </a:outerShdw>
                  </a:effectLst>
                  <a:latin typeface="+mj-ea"/>
                  <a:ea typeface="+mj-ea"/>
                </a:rPr>
                <a:t>习总书记说：</a:t>
              </a:r>
              <a:endParaRPr lang="zh-CN" sz="1600" dirty="0">
                <a:solidFill>
                  <a:schemeClr val="bg1"/>
                </a:solidFill>
                <a:effectLst>
                  <a:outerShdw blurRad="38100" dist="38100" dir="2700000" algn="tl">
                    <a:srgbClr val="000000">
                      <a:alpha val="43137"/>
                    </a:srgbClr>
                  </a:outerShdw>
                </a:effectLst>
                <a:latin typeface="+mj-ea"/>
                <a:ea typeface="+mj-ea"/>
              </a:endParaRPr>
            </a:p>
          </p:txBody>
        </p:sp>
      </p:grpSp>
      <p:sp>
        <p:nvSpPr>
          <p:cNvPr id="14" name="矩形 13"/>
          <p:cNvSpPr/>
          <p:nvPr/>
        </p:nvSpPr>
        <p:spPr>
          <a:xfrm>
            <a:off x="6277610" y="2201545"/>
            <a:ext cx="3793490" cy="3446145"/>
          </a:xfrm>
          <a:prstGeom prst="rect">
            <a:avLst/>
          </a:prstGeom>
          <a:noFill/>
        </p:spPr>
        <p:txBody>
          <a:bodyPr wrap="square">
            <a:spAutoFit/>
          </a:bodyPr>
          <a:p>
            <a:pPr indent="381000" algn="just" fontAlgn="auto">
              <a:lnSpc>
                <a:spcPct val="13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latin typeface="+mn-ea"/>
                <a:cs typeface="+mn-ea"/>
                <a:sym typeface="+mn-ea"/>
              </a:rPr>
              <a:t>加强原创性、引领性科技攻关，坚决打赢关键核心技术攻坚战。</a:t>
            </a:r>
            <a:r>
              <a:rPr sz="1400" kern="1400" spc="100" dirty="0">
                <a:solidFill>
                  <a:schemeClr val="bg2">
                    <a:lumMod val="25000"/>
                  </a:schemeClr>
                </a:solidFill>
                <a:latin typeface="+mn-ea"/>
                <a:cs typeface="+mn-ea"/>
                <a:sym typeface="+mn-ea"/>
              </a:rPr>
              <a:t>科技立则民族立，科技强则国家强。</a:t>
            </a:r>
            <a:r>
              <a:rPr sz="1400" b="1" kern="1400" spc="100" dirty="0">
                <a:solidFill>
                  <a:schemeClr val="bg2">
                    <a:lumMod val="25000"/>
                  </a:schemeClr>
                </a:solidFill>
                <a:latin typeface="+mn-ea"/>
                <a:cs typeface="+mn-ea"/>
                <a:sym typeface="+mn-ea"/>
              </a:rPr>
              <a:t>要在事关发展全局和国家安全的基础核心领域，</a:t>
            </a:r>
            <a:r>
              <a:rPr sz="1400" kern="1400" spc="100" dirty="0">
                <a:solidFill>
                  <a:schemeClr val="bg2">
                    <a:lumMod val="25000"/>
                  </a:schemeClr>
                </a:solidFill>
                <a:latin typeface="+mn-ea"/>
                <a:cs typeface="+mn-ea"/>
                <a:sym typeface="+mn-ea"/>
              </a:rPr>
              <a:t>瞄准人工智能、量子信息、集成电路、先进制造、生命健康、脑科学、生物育种、空天科技、深地深海等前沿领域，前瞻部署一批战略性、储备性技术研发项目，瞄准未来科技和产业发展的制高点。</a:t>
            </a:r>
            <a:r>
              <a:rPr sz="1400" b="1" kern="1400" spc="100" dirty="0">
                <a:solidFill>
                  <a:schemeClr val="bg2">
                    <a:lumMod val="25000"/>
                  </a:schemeClr>
                </a:solidFill>
                <a:latin typeface="+mn-ea"/>
                <a:cs typeface="+mn-ea"/>
                <a:sym typeface="+mn-ea"/>
              </a:rPr>
              <a:t>创新链产业链融合，</a:t>
            </a:r>
            <a:r>
              <a:rPr sz="1400" kern="1400" spc="100" dirty="0">
                <a:solidFill>
                  <a:schemeClr val="bg2">
                    <a:lumMod val="25000"/>
                  </a:schemeClr>
                </a:solidFill>
                <a:latin typeface="+mn-ea"/>
                <a:cs typeface="+mn-ea"/>
                <a:sym typeface="+mn-ea"/>
              </a:rPr>
              <a:t>关键是要确立企业创新主体地位。</a:t>
            </a:r>
            <a:r>
              <a:rPr sz="1400" b="1" kern="1400" spc="100" dirty="0">
                <a:solidFill>
                  <a:schemeClr val="bg2">
                    <a:lumMod val="25000"/>
                  </a:schemeClr>
                </a:solidFill>
                <a:latin typeface="+mn-ea"/>
                <a:cs typeface="+mn-ea"/>
                <a:sym typeface="+mn-ea"/>
              </a:rPr>
              <a:t>要增强企业创新动力，</a:t>
            </a:r>
            <a:r>
              <a:rPr sz="1400" kern="1400" spc="100" dirty="0">
                <a:solidFill>
                  <a:schemeClr val="bg2">
                    <a:lumMod val="25000"/>
                  </a:schemeClr>
                </a:solidFill>
                <a:latin typeface="+mn-ea"/>
                <a:cs typeface="+mn-ea"/>
                <a:sym typeface="+mn-ea"/>
              </a:rPr>
              <a:t>正向激励企业创新，反向倒逼企业创新。</a:t>
            </a:r>
            <a:endParaRPr sz="1400" kern="1400" spc="100" dirty="0">
              <a:solidFill>
                <a:schemeClr val="bg2">
                  <a:lumMod val="25000"/>
                </a:schemeClr>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36195" y="5736590"/>
            <a:ext cx="12192000" cy="1117600"/>
          </a:xfrm>
          <a:prstGeom prst="rect">
            <a:avLst/>
          </a:prstGeom>
        </p:spPr>
      </p:pic>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82994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rPr>
              <a:t>——</a:t>
            </a:r>
            <a:r>
              <a:rPr lang="zh-CN" sz="2400" b="1"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rPr>
              <a:t>科技自立自强</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2/2</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endParaRPr sz="2400" b="1" kern="1400" spc="100" dirty="0">
              <a:solidFill>
                <a:srgbClr val="D90E16"/>
              </a:solidFill>
              <a:effectLst>
                <a:outerShdw blurRad="38100" dist="38100" dir="2700000" algn="tl">
                  <a:srgbClr val="000000">
                    <a:alpha val="43137"/>
                  </a:srgbClr>
                </a:outerShdw>
              </a:effectLst>
              <a:latin typeface="+mn-ea"/>
              <a:cs typeface="+mn-ea"/>
              <a:sym typeface="+mn-ea"/>
            </a:endParaRPr>
          </a:p>
          <a:p>
            <a:pPr lvl="0" algn="l"/>
            <a:endParaRPr lang="zh-CN" altLang="zh-CN"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endParaRPr>
          </a:p>
        </p:txBody>
      </p:sp>
      <p:sp>
        <p:nvSpPr>
          <p:cNvPr id="12" name="矩形: 圆顶角 37"/>
          <p:cNvSpPr/>
          <p:nvPr/>
        </p:nvSpPr>
        <p:spPr>
          <a:xfrm flipV="1">
            <a:off x="1068070" y="1267460"/>
            <a:ext cx="9983470" cy="4186555"/>
          </a:xfrm>
          <a:prstGeom prst="round2SameRect">
            <a:avLst>
              <a:gd name="adj1" fmla="val 4259"/>
              <a:gd name="adj2" fmla="val 0"/>
            </a:avLst>
          </a:prstGeom>
          <a:solidFill>
            <a:schemeClr val="bg1"/>
          </a:soli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pic>
        <p:nvPicPr>
          <p:cNvPr id="10" name="图片 9"/>
          <p:cNvPicPr>
            <a:picLocks noChangeAspect="1"/>
          </p:cNvPicPr>
          <p:nvPr/>
        </p:nvPicPr>
        <p:blipFill>
          <a:blip r:embed="rId2"/>
          <a:srcRect l="8397" r="19958" b="4341"/>
          <a:stretch>
            <a:fillRect/>
          </a:stretch>
        </p:blipFill>
        <p:spPr>
          <a:xfrm>
            <a:off x="1068070" y="1257300"/>
            <a:ext cx="5635625" cy="4197350"/>
          </a:xfrm>
          <a:prstGeom prst="roundRect">
            <a:avLst>
              <a:gd name="adj" fmla="val 4145"/>
            </a:avLst>
          </a:prstGeom>
        </p:spPr>
      </p:pic>
      <p:cxnSp>
        <p:nvCxnSpPr>
          <p:cNvPr id="29" name="直接连接符 28"/>
          <p:cNvCxnSpPr/>
          <p:nvPr/>
        </p:nvCxnSpPr>
        <p:spPr>
          <a:xfrm>
            <a:off x="1069340" y="1267460"/>
            <a:ext cx="9982200" cy="0"/>
          </a:xfrm>
          <a:prstGeom prst="line">
            <a:avLst/>
          </a:prstGeom>
          <a:ln w="76200" cap="rnd">
            <a:gradFill>
              <a:gsLst>
                <a:gs pos="0">
                  <a:schemeClr val="accent1">
                    <a:lumMod val="80000"/>
                    <a:lumOff val="20000"/>
                  </a:schemeClr>
                </a:gs>
                <a:gs pos="100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42760" y="1301115"/>
            <a:ext cx="2428733" cy="521314"/>
          </a:xfrm>
          <a:prstGeom prst="rect">
            <a:avLst/>
          </a:prstGeom>
          <a:noFill/>
          <a:ln>
            <a:noFill/>
          </a:ln>
        </p:spPr>
        <p:txBody>
          <a:bodyPr vert="horz" wrap="square" rtlCol="0">
            <a:spAutoFit/>
          </a:bodyPr>
          <a:lstStyle>
            <a:defPPr>
              <a:defRPr lang="zh-CN"/>
            </a:defPPr>
            <a:lvl1pPr algn="dist">
              <a:lnSpc>
                <a:spcPct val="140000"/>
              </a:lnSpc>
              <a:defRPr sz="3600" b="1">
                <a:gradFill>
                  <a:gsLst>
                    <a:gs pos="21000">
                      <a:srgbClr val="C00000"/>
                    </a:gs>
                    <a:gs pos="54000">
                      <a:srgbClr val="E30802"/>
                    </a:gs>
                    <a:gs pos="83000">
                      <a:srgbClr val="C00000"/>
                    </a:gs>
                  </a:gsLst>
                  <a:lin ang="5400000" scaled="1"/>
                </a:gradFill>
                <a:effectLst>
                  <a:outerShdw blurRad="50800" dist="38100" dir="5400000" algn="t" rotWithShape="0">
                    <a:prstClr val="black">
                      <a:alpha val="15000"/>
                    </a:prstClr>
                  </a:outerShdw>
                </a:effectLst>
                <a:latin typeface="思源宋体" panose="02020400000000000000" pitchFamily="18" charset="-122"/>
                <a:ea typeface="思源宋体" panose="02020400000000000000" pitchFamily="18" charset="-122"/>
              </a:defRPr>
            </a:lvl1pPr>
          </a:lstStyle>
          <a:p>
            <a:pPr algn="just"/>
            <a:r>
              <a:rPr lang="zh-CN" sz="2000" dirty="0">
                <a:solidFill>
                  <a:srgbClr val="D90E16"/>
                </a:solidFill>
                <a:effectLst>
                  <a:outerShdw blurRad="38100" dist="38100" dir="2700000" algn="tl">
                    <a:srgbClr val="000000">
                      <a:alpha val="43137"/>
                    </a:srgbClr>
                  </a:outerShdw>
                </a:effectLst>
                <a:latin typeface="+mj-ea"/>
                <a:ea typeface="+mj-ea"/>
                <a:sym typeface="+mn-ea"/>
              </a:rPr>
              <a:t>习总书记说：</a:t>
            </a:r>
            <a:endParaRPr lang="zh-CN" altLang="en-US" sz="2000" dirty="0">
              <a:solidFill>
                <a:srgbClr val="D90E16"/>
              </a:solidFill>
              <a:effectLst>
                <a:outerShdw blurRad="38100" dist="38100" dir="2700000" algn="tl">
                  <a:srgbClr val="000000">
                    <a:alpha val="43137"/>
                  </a:srgbClr>
                </a:outerShdw>
              </a:effectLst>
              <a:latin typeface="+mj-ea"/>
              <a:ea typeface="+mj-ea"/>
              <a:cs typeface="+mn-ea"/>
              <a:sym typeface="+mn-ea"/>
            </a:endParaRPr>
          </a:p>
        </p:txBody>
      </p:sp>
      <p:sp>
        <p:nvSpPr>
          <p:cNvPr id="3" name="文本框 2"/>
          <p:cNvSpPr txBox="1"/>
          <p:nvPr/>
        </p:nvSpPr>
        <p:spPr>
          <a:xfrm>
            <a:off x="6842760" y="1822450"/>
            <a:ext cx="4039870" cy="3646170"/>
          </a:xfrm>
          <a:prstGeom prst="rect">
            <a:avLst/>
          </a:prstGeom>
          <a:noFill/>
        </p:spPr>
        <p:txBody>
          <a:bodyPr wrap="square" rtlCol="0" anchor="t">
            <a:spAutoFit/>
          </a:bodyPr>
          <a:p>
            <a:pPr indent="381000" algn="just" fontAlgn="auto">
              <a:lnSpc>
                <a:spcPct val="15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latin typeface="+mn-ea"/>
                <a:cs typeface="+mn-ea"/>
                <a:sym typeface="+mn-ea"/>
              </a:rPr>
              <a:t>强化国家战略科技力量，提升国家创新体系整体效能。</a:t>
            </a:r>
            <a:r>
              <a:rPr sz="1400" kern="1400" spc="100" dirty="0">
                <a:solidFill>
                  <a:schemeClr val="bg2">
                    <a:lumMod val="25000"/>
                  </a:schemeClr>
                </a:solidFill>
                <a:latin typeface="+mn-ea"/>
                <a:cs typeface="+mn-ea"/>
                <a:sym typeface="+mn-ea"/>
              </a:rPr>
              <a:t>世界科技强国竞争，比拼的是国家战略科技力量。</a:t>
            </a:r>
            <a:r>
              <a:rPr sz="1400" b="1" kern="1400" spc="100" dirty="0">
                <a:solidFill>
                  <a:schemeClr val="bg2">
                    <a:lumMod val="25000"/>
                  </a:schemeClr>
                </a:solidFill>
                <a:latin typeface="+mn-ea"/>
                <a:cs typeface="+mn-ea"/>
                <a:sym typeface="+mn-ea"/>
              </a:rPr>
              <a:t>科技领军企业要发挥市场需求、集成创新、组织平台的优势，</a:t>
            </a:r>
            <a:r>
              <a:rPr sz="1400" kern="1400" spc="100" dirty="0">
                <a:solidFill>
                  <a:schemeClr val="bg2">
                    <a:lumMod val="25000"/>
                  </a:schemeClr>
                </a:solidFill>
                <a:latin typeface="+mn-ea"/>
                <a:cs typeface="+mn-ea"/>
                <a:sym typeface="+mn-ea"/>
              </a:rPr>
              <a:t>打通从科技强到企业强、产业强、经济强的通道。</a:t>
            </a:r>
            <a:r>
              <a:rPr sz="1400" b="1" kern="1400" spc="100" dirty="0">
                <a:solidFill>
                  <a:schemeClr val="bg2">
                    <a:lumMod val="25000"/>
                  </a:schemeClr>
                </a:solidFill>
                <a:latin typeface="+mn-ea"/>
                <a:cs typeface="+mn-ea"/>
                <a:sym typeface="+mn-ea"/>
              </a:rPr>
              <a:t>要以企业牵头，整合集聚创新资源，</a:t>
            </a:r>
            <a:r>
              <a:rPr sz="1400" kern="1400" spc="100" dirty="0">
                <a:solidFill>
                  <a:schemeClr val="bg2">
                    <a:lumMod val="25000"/>
                  </a:schemeClr>
                </a:solidFill>
                <a:latin typeface="+mn-ea"/>
                <a:cs typeface="+mn-ea"/>
                <a:sym typeface="+mn-ea"/>
              </a:rPr>
              <a:t>形成跨领域、大协作、高强度的创新基地，开展产业共性关键技术研发、科技成果转化及产业化、科技资源共享服务，推动重点领域项目、基地、人才、资金一体化配置，提升我国产业基础能力和产业链现代化水平。</a:t>
            </a:r>
            <a:endParaRPr lang="zh-CN" altLang="en-US" sz="1400" kern="1400" spc="100" dirty="0">
              <a:solidFill>
                <a:schemeClr val="bg2">
                  <a:lumMod val="25000"/>
                </a:schemeClr>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82994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rPr>
              <a:t>——</a:t>
            </a:r>
            <a:r>
              <a:rPr lang="zh-CN" sz="2400" b="1"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rPr>
              <a:t>发展数字经济</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1/2</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endParaRPr sz="2400" b="1" kern="1400" spc="100" dirty="0">
              <a:solidFill>
                <a:srgbClr val="D90E16"/>
              </a:solidFill>
              <a:effectLst>
                <a:outerShdw blurRad="38100" dist="38100" dir="2700000" algn="tl">
                  <a:srgbClr val="000000">
                    <a:alpha val="43137"/>
                  </a:srgbClr>
                </a:outerShdw>
              </a:effectLst>
              <a:latin typeface="+mn-ea"/>
              <a:cs typeface="+mn-ea"/>
              <a:sym typeface="+mn-ea"/>
            </a:endParaRPr>
          </a:p>
          <a:p>
            <a:pPr lvl="0" algn="l"/>
            <a:endParaRPr lang="zh-CN" altLang="zh-CN"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endParaRPr>
          </a:p>
        </p:txBody>
      </p:sp>
      <p:sp>
        <p:nvSpPr>
          <p:cNvPr id="377" name="椭圆 376"/>
          <p:cNvSpPr/>
          <p:nvPr/>
        </p:nvSpPr>
        <p:spPr>
          <a:xfrm>
            <a:off x="1245870" y="5659755"/>
            <a:ext cx="9712325" cy="884555"/>
          </a:xfrm>
          <a:prstGeom prst="ellipse">
            <a:avLst/>
          </a:prstGeom>
          <a:gradFill flip="none" rotWithShape="1">
            <a:gsLst>
              <a:gs pos="0">
                <a:schemeClr val="tx1">
                  <a:lumMod val="75000"/>
                  <a:lumOff val="25000"/>
                  <a:alpha val="60000"/>
                </a:schemeClr>
              </a:gs>
              <a:gs pos="98000">
                <a:schemeClr val="tx1">
                  <a:lumMod val="85000"/>
                  <a:lumOff val="15000"/>
                  <a:alpha val="30000"/>
                </a:schemeClr>
              </a:gs>
            </a:gsLst>
            <a:path path="shape">
              <a:fillToRect l="50000" t="50000" r="50000" b="50000"/>
            </a:path>
            <a:tileRect/>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任意多边形: 形状 57"/>
          <p:cNvSpPr/>
          <p:nvPr/>
        </p:nvSpPr>
        <p:spPr>
          <a:xfrm>
            <a:off x="1233805" y="1163955"/>
            <a:ext cx="9526905" cy="5123180"/>
          </a:xfrm>
          <a:custGeom>
            <a:avLst/>
            <a:gdLst>
              <a:gd name="connsiteX0" fmla="*/ 432435 w 438435"/>
              <a:gd name="connsiteY0" fmla="*/ 1715 h 278606"/>
              <a:gd name="connsiteX1" fmla="*/ 236792 w 438435"/>
              <a:gd name="connsiteY1" fmla="*/ 1715 h 278606"/>
              <a:gd name="connsiteX2" fmla="*/ 234601 w 438435"/>
              <a:gd name="connsiteY2" fmla="*/ 0 h 278606"/>
              <a:gd name="connsiteX3" fmla="*/ 203645 w 438435"/>
              <a:gd name="connsiteY3" fmla="*/ 0 h 278606"/>
              <a:gd name="connsiteX4" fmla="*/ 201454 w 438435"/>
              <a:gd name="connsiteY4" fmla="*/ 1715 h 278606"/>
              <a:gd name="connsiteX5" fmla="*/ 6001 w 438435"/>
              <a:gd name="connsiteY5" fmla="*/ 1715 h 278606"/>
              <a:gd name="connsiteX6" fmla="*/ 0 w 438435"/>
              <a:gd name="connsiteY6" fmla="*/ 7715 h 278606"/>
              <a:gd name="connsiteX7" fmla="*/ 0 w 438435"/>
              <a:gd name="connsiteY7" fmla="*/ 271177 h 278606"/>
              <a:gd name="connsiteX8" fmla="*/ 6001 w 438435"/>
              <a:gd name="connsiteY8" fmla="*/ 277178 h 278606"/>
              <a:gd name="connsiteX9" fmla="*/ 201644 w 438435"/>
              <a:gd name="connsiteY9" fmla="*/ 277178 h 278606"/>
              <a:gd name="connsiteX10" fmla="*/ 203740 w 438435"/>
              <a:gd name="connsiteY10" fmla="*/ 278606 h 278606"/>
              <a:gd name="connsiteX11" fmla="*/ 234696 w 438435"/>
              <a:gd name="connsiteY11" fmla="*/ 278606 h 278606"/>
              <a:gd name="connsiteX12" fmla="*/ 236792 w 438435"/>
              <a:gd name="connsiteY12" fmla="*/ 277178 h 278606"/>
              <a:gd name="connsiteX13" fmla="*/ 432435 w 438435"/>
              <a:gd name="connsiteY13" fmla="*/ 277178 h 278606"/>
              <a:gd name="connsiteX14" fmla="*/ 438436 w 438435"/>
              <a:gd name="connsiteY14" fmla="*/ 271177 h 278606"/>
              <a:gd name="connsiteX15" fmla="*/ 438436 w 438435"/>
              <a:gd name="connsiteY15" fmla="*/ 7715 h 278606"/>
              <a:gd name="connsiteX16" fmla="*/ 432435 w 438435"/>
              <a:gd name="connsiteY16" fmla="*/ 1715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435" h="278606">
                <a:moveTo>
                  <a:pt x="432435" y="1715"/>
                </a:moveTo>
                <a:lnTo>
                  <a:pt x="236792" y="1715"/>
                </a:lnTo>
                <a:cubicBezTo>
                  <a:pt x="236506" y="762"/>
                  <a:pt x="235649" y="0"/>
                  <a:pt x="234601" y="0"/>
                </a:cubicBezTo>
                <a:lnTo>
                  <a:pt x="203645" y="0"/>
                </a:lnTo>
                <a:cubicBezTo>
                  <a:pt x="202597" y="0"/>
                  <a:pt x="201740" y="762"/>
                  <a:pt x="201454" y="1715"/>
                </a:cubicBezTo>
                <a:lnTo>
                  <a:pt x="6001" y="1715"/>
                </a:lnTo>
                <a:cubicBezTo>
                  <a:pt x="2667" y="1715"/>
                  <a:pt x="0" y="4381"/>
                  <a:pt x="0" y="7715"/>
                </a:cubicBezTo>
                <a:lnTo>
                  <a:pt x="0" y="271177"/>
                </a:lnTo>
                <a:cubicBezTo>
                  <a:pt x="0" y="274511"/>
                  <a:pt x="2667" y="277178"/>
                  <a:pt x="6001" y="277178"/>
                </a:cubicBezTo>
                <a:lnTo>
                  <a:pt x="201644" y="277178"/>
                </a:lnTo>
                <a:cubicBezTo>
                  <a:pt x="202025" y="278035"/>
                  <a:pt x="202787" y="278606"/>
                  <a:pt x="203740" y="278606"/>
                </a:cubicBezTo>
                <a:lnTo>
                  <a:pt x="234696" y="278606"/>
                </a:lnTo>
                <a:cubicBezTo>
                  <a:pt x="235649" y="278606"/>
                  <a:pt x="236411" y="278035"/>
                  <a:pt x="236792" y="277178"/>
                </a:cubicBezTo>
                <a:lnTo>
                  <a:pt x="432435" y="277178"/>
                </a:lnTo>
                <a:cubicBezTo>
                  <a:pt x="435769" y="277178"/>
                  <a:pt x="438436" y="274511"/>
                  <a:pt x="438436" y="271177"/>
                </a:cubicBezTo>
                <a:lnTo>
                  <a:pt x="438436" y="7715"/>
                </a:lnTo>
                <a:cubicBezTo>
                  <a:pt x="438436" y="4381"/>
                  <a:pt x="435769" y="1715"/>
                  <a:pt x="432435" y="1715"/>
                </a:cubicBezTo>
                <a:close/>
              </a:path>
            </a:pathLst>
          </a:custGeom>
          <a:gradFill>
            <a:gsLst>
              <a:gs pos="0">
                <a:srgbClr val="E7C375">
                  <a:lumMod val="80000"/>
                  <a:lumOff val="20000"/>
                </a:srgbClr>
              </a:gs>
              <a:gs pos="100000">
                <a:srgbClr val="E7C375">
                  <a:lumMod val="70000"/>
                </a:srgbClr>
              </a:gs>
              <a:gs pos="68000">
                <a:srgbClr val="E7C375">
                  <a:lumMod val="80000"/>
                  <a:lumOff val="20000"/>
                </a:srgbClr>
              </a:gs>
              <a:gs pos="35000">
                <a:srgbClr val="E7C375">
                  <a:lumMod val="90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endParaRPr lang="zh-CN" altLang="en-US" sz="2400" dirty="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latin typeface="+mj-ea"/>
              <a:ea typeface="+mj-ea"/>
            </a:endParaRPr>
          </a:p>
        </p:txBody>
      </p:sp>
      <p:sp>
        <p:nvSpPr>
          <p:cNvPr id="380" name="矩形: 圆角 379"/>
          <p:cNvSpPr/>
          <p:nvPr/>
        </p:nvSpPr>
        <p:spPr>
          <a:xfrm>
            <a:off x="1293495" y="1168400"/>
            <a:ext cx="9439910" cy="5056505"/>
          </a:xfrm>
          <a:prstGeom prst="roundRect">
            <a:avLst>
              <a:gd name="adj" fmla="val 0"/>
            </a:avLst>
          </a:prstGeom>
          <a:gradFill flip="none" rotWithShape="1">
            <a:gsLst>
              <a:gs pos="99000">
                <a:schemeClr val="tx1">
                  <a:lumMod val="85000"/>
                  <a:lumOff val="15000"/>
                  <a:alpha val="45000"/>
                </a:schemeClr>
              </a:gs>
              <a:gs pos="94000">
                <a:schemeClr val="tx1">
                  <a:lumMod val="85000"/>
                  <a:lumOff val="15000"/>
                  <a:alpha val="0"/>
                </a:schemeClr>
              </a:gs>
            </a:gsLst>
            <a:path path="rect">
              <a:fillToRect l="50000" t="50000" r="50000" b="50000"/>
            </a:path>
            <a:tileRect/>
          </a:gradFill>
          <a:ln w="12700" cap="flat" cmpd="sng" algn="ctr">
            <a:noFill/>
            <a:prstDash val="solid"/>
            <a:miter lim="800000"/>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2" name="组合 221"/>
          <p:cNvGrpSpPr/>
          <p:nvPr/>
        </p:nvGrpSpPr>
        <p:grpSpPr>
          <a:xfrm rot="0">
            <a:off x="1425575" y="1283970"/>
            <a:ext cx="4597400" cy="4843780"/>
            <a:chOff x="3511874" y="713096"/>
            <a:chExt cx="4587176" cy="5854390"/>
          </a:xfrm>
        </p:grpSpPr>
        <p:sp>
          <p:nvSpPr>
            <p:cNvPr id="114" name="任意多边形: 形状 113"/>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5" name="任意多边形: 形状 114"/>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6" name="任意多边形: 形状 115"/>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7" name="任意多边形: 形状 116"/>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8" name="任意多边形: 形状 117"/>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9" name="任意多边形: 形状 118"/>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0" name="任意多边形: 形状 119"/>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1" name="任意多边形: 形状 120"/>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2" name="任意多边形: 形状 121"/>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3" name="任意多边形: 形状 122"/>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4" name="任意多边形: 形状 123"/>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5" name="任意多边形: 形状 124"/>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6" name="任意多边形: 形状 125"/>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grpSp>
        <p:nvGrpSpPr>
          <p:cNvPr id="251" name="组合 250"/>
          <p:cNvGrpSpPr/>
          <p:nvPr/>
        </p:nvGrpSpPr>
        <p:grpSpPr>
          <a:xfrm rot="0" flipH="1">
            <a:off x="6022975" y="1283970"/>
            <a:ext cx="4597400" cy="4843780"/>
            <a:chOff x="3511874" y="713096"/>
            <a:chExt cx="4587176" cy="5854390"/>
          </a:xfrm>
        </p:grpSpPr>
        <p:sp>
          <p:nvSpPr>
            <p:cNvPr id="252" name="任意多边形: 形状 251"/>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3" name="任意多边形: 形状 252"/>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4" name="任意多边形: 形状 253"/>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5" name="任意多边形: 形状 254"/>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6" name="任意多边形: 形状 255"/>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7" name="任意多边形: 形状 256"/>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8" name="任意多边形: 形状 257"/>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9" name="任意多边形: 形状 258"/>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0" name="任意多边形: 形状 259"/>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1" name="任意多边形: 形状 260"/>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2" name="任意多边形: 形状 261"/>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3" name="任意多边形: 形状 262"/>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4" name="任意多边形: 形状 263"/>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pic>
        <p:nvPicPr>
          <p:cNvPr id="1025" name="Picture 385"/>
          <p:cNvPicPr>
            <a:picLocks noChangeAspect="1"/>
          </p:cNvPicPr>
          <p:nvPr/>
        </p:nvPicPr>
        <p:blipFill>
          <a:blip r:embed="rId1">
            <a:alphaModFix amt="35000"/>
          </a:blip>
          <a:stretch>
            <a:fillRect/>
          </a:stretch>
        </p:blipFill>
        <p:spPr>
          <a:xfrm>
            <a:off x="1711960" y="3766185"/>
            <a:ext cx="4306570" cy="2361565"/>
          </a:xfrm>
          <a:prstGeom prst="rect">
            <a:avLst/>
          </a:prstGeom>
        </p:spPr>
      </p:pic>
      <p:sp>
        <p:nvSpPr>
          <p:cNvPr id="10" name="矩形 9"/>
          <p:cNvSpPr/>
          <p:nvPr/>
        </p:nvSpPr>
        <p:spPr>
          <a:xfrm>
            <a:off x="1974215" y="1982470"/>
            <a:ext cx="3694430" cy="3969385"/>
          </a:xfrm>
          <a:prstGeom prst="rect">
            <a:avLst/>
          </a:prstGeom>
          <a:noFill/>
        </p:spPr>
        <p:txBody>
          <a:bodyPr wrap="square">
            <a:spAutoFit/>
          </a:bodyPr>
          <a:p>
            <a:pPr indent="381000" algn="just" fontAlgn="auto">
              <a:lnSpc>
                <a:spcPct val="150000"/>
              </a:lnSpc>
              <a:extLst>
                <a:ext uri="{35155182-B16C-46BC-9424-99874614C6A1}">
                  <wpsdc:indentchars xmlns:wpsdc="http://www.wps.cn/officeDocument/2017/drawingmlCustomData" val="200" checksum="4266878647"/>
                </a:ext>
              </a:extLst>
            </a:pPr>
            <a:r>
              <a:rPr sz="1400" kern="1400" spc="100" dirty="0">
                <a:solidFill>
                  <a:schemeClr val="bg2">
                    <a:lumMod val="25000"/>
                  </a:schemeClr>
                </a:solidFill>
                <a:latin typeface="+mn-ea"/>
                <a:cs typeface="+mn-ea"/>
                <a:sym typeface="+mn-ea"/>
              </a:rPr>
              <a:t>当今时代，数字技术、数字经济是世界科技革命和产业变革的先机，是新一轮国际竞争重点领域，我们一定要抓住先机、抢占未来发展制高点。</a:t>
            </a:r>
            <a:endParaRPr sz="1400" kern="1400" spc="100" dirty="0">
              <a:solidFill>
                <a:schemeClr val="bg2">
                  <a:lumMod val="25000"/>
                </a:schemeClr>
              </a:solidFill>
              <a:latin typeface="+mn-ea"/>
              <a:cs typeface="+mn-ea"/>
              <a:sym typeface="+mn-ea"/>
            </a:endParaRPr>
          </a:p>
          <a:p>
            <a:pPr indent="381000" algn="just" fontAlgn="auto">
              <a:lnSpc>
                <a:spcPct val="150000"/>
              </a:lnSpc>
              <a:extLst>
                <a:ext uri="{35155182-B16C-46BC-9424-99874614C6A1}">
                  <wpsdc:indentchars xmlns:wpsdc="http://www.wps.cn/officeDocument/2017/drawingmlCustomData" val="200" checksum="4266878647"/>
                </a:ext>
              </a:extLst>
            </a:pPr>
            <a:r>
              <a:rPr sz="1400" kern="1400" spc="100" dirty="0">
                <a:solidFill>
                  <a:schemeClr val="bg2">
                    <a:lumMod val="25000"/>
                  </a:schemeClr>
                </a:solidFill>
                <a:latin typeface="+mn-ea"/>
                <a:cs typeface="+mn-ea"/>
                <a:sym typeface="+mn-ea"/>
              </a:rPr>
              <a:t>面向未来，我们要站在统筹中华民族伟大复兴战略全局和世界百年未有之大变局的高度，</a:t>
            </a:r>
            <a:r>
              <a:rPr sz="1400" b="1" kern="1400" spc="100" dirty="0">
                <a:solidFill>
                  <a:schemeClr val="bg2">
                    <a:lumMod val="25000"/>
                  </a:schemeClr>
                </a:solidFill>
                <a:latin typeface="+mn-ea"/>
                <a:cs typeface="+mn-ea"/>
                <a:sym typeface="+mn-ea"/>
              </a:rPr>
              <a:t>统筹国内国际两个大局、发展安全两件大事，</a:t>
            </a:r>
            <a:r>
              <a:rPr sz="1400" kern="1400" spc="100" dirty="0">
                <a:solidFill>
                  <a:schemeClr val="bg2">
                    <a:lumMod val="25000"/>
                  </a:schemeClr>
                </a:solidFill>
                <a:latin typeface="+mn-ea"/>
                <a:cs typeface="+mn-ea"/>
                <a:sym typeface="+mn-ea"/>
              </a:rPr>
              <a:t>充分发挥海量数据和丰富应用场景优势，促进数字技术和实体经济深度融合，赋能传统产业转型升级，催生新产业新业态新模式，</a:t>
            </a:r>
            <a:r>
              <a:rPr sz="1400" b="1" kern="1400" spc="100" dirty="0">
                <a:solidFill>
                  <a:schemeClr val="bg2">
                    <a:lumMod val="25000"/>
                  </a:schemeClr>
                </a:solidFill>
                <a:latin typeface="+mn-ea"/>
                <a:cs typeface="+mn-ea"/>
                <a:sym typeface="+mn-ea"/>
              </a:rPr>
              <a:t>不断做强做优做大我国数字经济。</a:t>
            </a:r>
            <a:endParaRPr lang="en-US" altLang="zh-CN" sz="1400" b="1" kern="1400" spc="100" dirty="0">
              <a:solidFill>
                <a:schemeClr val="bg2">
                  <a:lumMod val="25000"/>
                </a:schemeClr>
              </a:solidFill>
              <a:latin typeface="+mn-ea"/>
              <a:cs typeface="+mn-ea"/>
              <a:sym typeface="+mn-ea"/>
            </a:endParaRPr>
          </a:p>
        </p:txBody>
      </p:sp>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grpSp>
        <p:nvGrpSpPr>
          <p:cNvPr id="12" name="组合 11"/>
          <p:cNvGrpSpPr/>
          <p:nvPr/>
        </p:nvGrpSpPr>
        <p:grpSpPr>
          <a:xfrm>
            <a:off x="1974215" y="1556385"/>
            <a:ext cx="2493010" cy="426085"/>
            <a:chOff x="3177" y="2864"/>
            <a:chExt cx="3926" cy="671"/>
          </a:xfrm>
        </p:grpSpPr>
        <p:grpSp>
          <p:nvGrpSpPr>
            <p:cNvPr id="341" name="组合 340"/>
            <p:cNvGrpSpPr/>
            <p:nvPr/>
          </p:nvGrpSpPr>
          <p:grpSpPr>
            <a:xfrm rot="0">
              <a:off x="3177" y="2864"/>
              <a:ext cx="3926" cy="671"/>
              <a:chOff x="1913526" y="1782615"/>
              <a:chExt cx="2734597" cy="467321"/>
            </a:xfrm>
          </p:grpSpPr>
          <p:grpSp>
            <p:nvGrpSpPr>
              <p:cNvPr id="337" name="组合 336"/>
              <p:cNvGrpSpPr/>
              <p:nvPr/>
            </p:nvGrpSpPr>
            <p:grpSpPr>
              <a:xfrm>
                <a:off x="4188526" y="1849400"/>
                <a:ext cx="459597" cy="400536"/>
                <a:chOff x="4161796" y="2221220"/>
                <a:chExt cx="492547" cy="429252"/>
              </a:xfrm>
            </p:grpSpPr>
            <p:sp>
              <p:nvSpPr>
                <p:cNvPr id="336"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340"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330"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1"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29" name="文本框 328"/>
            <p:cNvSpPr txBox="1"/>
            <p:nvPr/>
          </p:nvSpPr>
          <p:spPr>
            <a:xfrm>
              <a:off x="3177" y="2913"/>
              <a:ext cx="3675" cy="531"/>
            </a:xfrm>
            <a:prstGeom prst="rect">
              <a:avLst/>
            </a:prstGeom>
            <a:noFill/>
          </p:spPr>
          <p:txBody>
            <a:bodyPr wrap="square">
              <a:spAutoFit/>
            </a:bodyPr>
            <a:p>
              <a:r>
                <a:rPr lang="zh-CN" altLang="en-US" sz="1600" dirty="0">
                  <a:solidFill>
                    <a:schemeClr val="bg1"/>
                  </a:solidFill>
                  <a:effectLst>
                    <a:outerShdw blurRad="38100" dist="38100" dir="2700000" algn="tl">
                      <a:srgbClr val="000000">
                        <a:alpha val="43137"/>
                      </a:srgbClr>
                    </a:outerShdw>
                  </a:effectLst>
                  <a:latin typeface="+mj-ea"/>
                  <a:ea typeface="+mj-ea"/>
                </a:rPr>
                <a:t>如何理解发展数字经济</a:t>
              </a:r>
              <a:endParaRPr lang="zh-CN" altLang="en-US" sz="1600" dirty="0">
                <a:solidFill>
                  <a:schemeClr val="bg1"/>
                </a:solidFill>
                <a:effectLst>
                  <a:outerShdw blurRad="38100" dist="38100" dir="2700000" algn="tl">
                    <a:srgbClr val="000000">
                      <a:alpha val="43137"/>
                    </a:srgbClr>
                  </a:outerShdw>
                </a:effectLst>
                <a:latin typeface="+mj-ea"/>
                <a:ea typeface="+mj-ea"/>
              </a:endParaRPr>
            </a:p>
          </p:txBody>
        </p:sp>
      </p:grpSp>
      <p:grpSp>
        <p:nvGrpSpPr>
          <p:cNvPr id="2" name="组合 1"/>
          <p:cNvGrpSpPr/>
          <p:nvPr/>
        </p:nvGrpSpPr>
        <p:grpSpPr>
          <a:xfrm>
            <a:off x="6438265" y="1556385"/>
            <a:ext cx="2493645" cy="426085"/>
            <a:chOff x="3176" y="2864"/>
            <a:chExt cx="3927" cy="671"/>
          </a:xfrm>
        </p:grpSpPr>
        <p:grpSp>
          <p:nvGrpSpPr>
            <p:cNvPr id="3" name="组合 2"/>
            <p:cNvGrpSpPr/>
            <p:nvPr/>
          </p:nvGrpSpPr>
          <p:grpSpPr>
            <a:xfrm rot="0">
              <a:off x="3177" y="2864"/>
              <a:ext cx="3926" cy="671"/>
              <a:chOff x="1913526" y="1782615"/>
              <a:chExt cx="2734597" cy="467321"/>
            </a:xfrm>
          </p:grpSpPr>
          <p:grpSp>
            <p:nvGrpSpPr>
              <p:cNvPr id="4" name="组合 3"/>
              <p:cNvGrpSpPr/>
              <p:nvPr/>
            </p:nvGrpSpPr>
            <p:grpSpPr>
              <a:xfrm>
                <a:off x="4188526" y="1849400"/>
                <a:ext cx="459597" cy="400536"/>
                <a:chOff x="4161796" y="2221220"/>
                <a:chExt cx="492547" cy="429252"/>
              </a:xfrm>
            </p:grpSpPr>
            <p:sp>
              <p:nvSpPr>
                <p:cNvPr id="5"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6"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7"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文本框 10"/>
            <p:cNvSpPr txBox="1"/>
            <p:nvPr/>
          </p:nvSpPr>
          <p:spPr>
            <a:xfrm>
              <a:off x="3176" y="2913"/>
              <a:ext cx="3676" cy="531"/>
            </a:xfrm>
            <a:prstGeom prst="rect">
              <a:avLst/>
            </a:prstGeom>
            <a:noFill/>
          </p:spPr>
          <p:txBody>
            <a:bodyPr wrap="square">
              <a:spAutoFit/>
            </a:bodyPr>
            <a:p>
              <a:r>
                <a:rPr lang="zh-CN" sz="1600" dirty="0">
                  <a:solidFill>
                    <a:schemeClr val="bg1"/>
                  </a:solidFill>
                  <a:effectLst>
                    <a:outerShdw blurRad="38100" dist="38100" dir="2700000" algn="tl">
                      <a:srgbClr val="000000">
                        <a:alpha val="43137"/>
                      </a:srgbClr>
                    </a:outerShdw>
                  </a:effectLst>
                  <a:latin typeface="+mj-ea"/>
                  <a:ea typeface="+mj-ea"/>
                </a:rPr>
                <a:t>习总书记说：</a:t>
              </a:r>
              <a:endParaRPr lang="zh-CN" sz="1600" dirty="0">
                <a:solidFill>
                  <a:schemeClr val="bg1"/>
                </a:solidFill>
                <a:effectLst>
                  <a:outerShdw blurRad="38100" dist="38100" dir="2700000" algn="tl">
                    <a:srgbClr val="000000">
                      <a:alpha val="43137"/>
                    </a:srgbClr>
                  </a:outerShdw>
                </a:effectLst>
                <a:latin typeface="+mj-ea"/>
                <a:ea typeface="+mj-ea"/>
              </a:endParaRPr>
            </a:p>
          </p:txBody>
        </p:sp>
      </p:grpSp>
      <p:sp>
        <p:nvSpPr>
          <p:cNvPr id="14" name="矩形 13"/>
          <p:cNvSpPr/>
          <p:nvPr/>
        </p:nvSpPr>
        <p:spPr>
          <a:xfrm>
            <a:off x="6282055" y="1982470"/>
            <a:ext cx="3793490" cy="3861435"/>
          </a:xfrm>
          <a:prstGeom prst="rect">
            <a:avLst/>
          </a:prstGeom>
          <a:noFill/>
        </p:spPr>
        <p:txBody>
          <a:bodyPr wrap="square">
            <a:spAutoFit/>
          </a:bodyPr>
          <a:p>
            <a:pPr indent="381000" algn="just" fontAlgn="auto">
              <a:lnSpc>
                <a:spcPct val="125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latin typeface="+mn-ea"/>
                <a:cs typeface="+mn-ea"/>
                <a:sym typeface="+mn-ea"/>
              </a:rPr>
              <a:t>加强关键核心技术攻关</a:t>
            </a:r>
            <a:r>
              <a:rPr lang="zh-CN" sz="1400" b="1" kern="1400" spc="100" dirty="0">
                <a:solidFill>
                  <a:schemeClr val="bg2">
                    <a:lumMod val="25000"/>
                  </a:schemeClr>
                </a:solidFill>
                <a:latin typeface="+mn-ea"/>
                <a:cs typeface="+mn-ea"/>
                <a:sym typeface="+mn-ea"/>
              </a:rPr>
              <a:t>。</a:t>
            </a:r>
            <a:r>
              <a:rPr sz="1400" kern="1400" spc="100" dirty="0">
                <a:solidFill>
                  <a:schemeClr val="bg2">
                    <a:lumMod val="25000"/>
                  </a:schemeClr>
                </a:solidFill>
                <a:latin typeface="+mn-ea"/>
                <a:cs typeface="+mn-ea"/>
                <a:sym typeface="+mn-ea"/>
              </a:rPr>
              <a:t>要牵住数字关键核心技术自主创新这个“牛鼻子”，</a:t>
            </a:r>
            <a:r>
              <a:rPr sz="1400" b="1" kern="1400" spc="100" dirty="0">
                <a:solidFill>
                  <a:schemeClr val="bg2">
                    <a:lumMod val="25000"/>
                  </a:schemeClr>
                </a:solidFill>
                <a:latin typeface="+mn-ea"/>
                <a:cs typeface="+mn-ea"/>
                <a:sym typeface="+mn-ea"/>
              </a:rPr>
              <a:t>发挥我国社会主义制度优势、新型举国体制优势、超大规模市场优势，</a:t>
            </a:r>
            <a:r>
              <a:rPr sz="1400" kern="1400" spc="100" dirty="0">
                <a:solidFill>
                  <a:schemeClr val="bg2">
                    <a:lumMod val="25000"/>
                  </a:schemeClr>
                </a:solidFill>
                <a:latin typeface="+mn-ea"/>
                <a:cs typeface="+mn-ea"/>
                <a:sym typeface="+mn-ea"/>
              </a:rPr>
              <a:t>提高数字技术基础研发能力，打好关键核心技术攻坚战，尽快实现高水平自立自强，把发展数字经济自主权牢牢掌握在自己手中。</a:t>
            </a:r>
            <a:endParaRPr sz="1400" kern="1400" spc="100" dirty="0">
              <a:solidFill>
                <a:schemeClr val="bg2">
                  <a:lumMod val="25000"/>
                </a:schemeClr>
              </a:solidFill>
              <a:latin typeface="+mn-ea"/>
              <a:cs typeface="+mn-ea"/>
              <a:sym typeface="+mn-ea"/>
            </a:endParaRPr>
          </a:p>
          <a:p>
            <a:pPr indent="381000" algn="just" fontAlgn="auto">
              <a:lnSpc>
                <a:spcPct val="125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latin typeface="+mn-ea"/>
                <a:cs typeface="+mn-ea"/>
                <a:sym typeface="+mn-ea"/>
              </a:rPr>
              <a:t>加快新型基础设施建设。</a:t>
            </a:r>
            <a:r>
              <a:rPr sz="1400" kern="1400" spc="100" dirty="0">
                <a:solidFill>
                  <a:schemeClr val="bg2">
                    <a:lumMod val="25000"/>
                  </a:schemeClr>
                </a:solidFill>
                <a:latin typeface="+mn-ea"/>
                <a:cs typeface="+mn-ea"/>
                <a:sym typeface="+mn-ea"/>
              </a:rPr>
              <a:t>要加强战略布局，</a:t>
            </a:r>
            <a:r>
              <a:rPr sz="1400" b="1" kern="1400" spc="100" dirty="0">
                <a:solidFill>
                  <a:schemeClr val="bg2">
                    <a:lumMod val="25000"/>
                  </a:schemeClr>
                </a:solidFill>
                <a:latin typeface="+mn-ea"/>
                <a:cs typeface="+mn-ea"/>
                <a:sym typeface="+mn-ea"/>
              </a:rPr>
              <a:t>加快建设以5G网络、</a:t>
            </a:r>
            <a:r>
              <a:rPr sz="1400" kern="1400" spc="100" dirty="0">
                <a:solidFill>
                  <a:schemeClr val="bg2">
                    <a:lumMod val="25000"/>
                  </a:schemeClr>
                </a:solidFill>
                <a:latin typeface="+mn-ea"/>
                <a:cs typeface="+mn-ea"/>
                <a:sym typeface="+mn-ea"/>
              </a:rPr>
              <a:t>全国一体化数据中心体系、国家产业互联网等为抓手的</a:t>
            </a:r>
            <a:r>
              <a:rPr sz="1400" b="1" kern="1400" spc="100" dirty="0">
                <a:solidFill>
                  <a:schemeClr val="bg2">
                    <a:lumMod val="25000"/>
                  </a:schemeClr>
                </a:solidFill>
                <a:latin typeface="+mn-ea"/>
                <a:cs typeface="+mn-ea"/>
                <a:sym typeface="+mn-ea"/>
              </a:rPr>
              <a:t>高速泛在、天地一体、云网融合、智能敏捷、绿色低碳、安全可控的智能化综合性数字信息基础设施，</a:t>
            </a:r>
            <a:r>
              <a:rPr sz="1400" kern="1400" spc="100" dirty="0">
                <a:solidFill>
                  <a:schemeClr val="bg2">
                    <a:lumMod val="25000"/>
                  </a:schemeClr>
                </a:solidFill>
                <a:latin typeface="+mn-ea"/>
                <a:cs typeface="+mn-ea"/>
                <a:sym typeface="+mn-ea"/>
              </a:rPr>
              <a:t>打通经济社会发展的信息“大动脉”。</a:t>
            </a:r>
            <a:endParaRPr sz="1400" kern="1400" spc="100" dirty="0">
              <a:solidFill>
                <a:schemeClr val="bg2">
                  <a:lumMod val="25000"/>
                </a:schemeClr>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36195" y="5736590"/>
            <a:ext cx="12192000" cy="1117600"/>
          </a:xfrm>
          <a:prstGeom prst="rect">
            <a:avLst/>
          </a:prstGeom>
        </p:spPr>
      </p:pic>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82994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rPr>
              <a:t>——</a:t>
            </a:r>
            <a:r>
              <a:rPr lang="zh-CN" sz="2400" b="1"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rPr>
              <a:t>发展数字经济</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2/2</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endParaRPr sz="2400" b="1" kern="1400" spc="100" dirty="0">
              <a:solidFill>
                <a:srgbClr val="D90E16"/>
              </a:solidFill>
              <a:effectLst>
                <a:outerShdw blurRad="38100" dist="38100" dir="2700000" algn="tl">
                  <a:srgbClr val="000000">
                    <a:alpha val="43137"/>
                  </a:srgbClr>
                </a:outerShdw>
              </a:effectLst>
              <a:latin typeface="+mn-ea"/>
              <a:cs typeface="+mn-ea"/>
              <a:sym typeface="+mn-ea"/>
            </a:endParaRPr>
          </a:p>
          <a:p>
            <a:pPr lvl="0" algn="l"/>
            <a:endParaRPr lang="zh-CN" altLang="zh-CN"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方正黑体_GBK" panose="02000000000000000000" charset="-122"/>
              <a:sym typeface="+mn-ea"/>
            </a:endParaRPr>
          </a:p>
        </p:txBody>
      </p:sp>
      <p:sp>
        <p:nvSpPr>
          <p:cNvPr id="12" name="矩形: 圆顶角 37"/>
          <p:cNvSpPr/>
          <p:nvPr/>
        </p:nvSpPr>
        <p:spPr>
          <a:xfrm flipV="1">
            <a:off x="1068070" y="1267460"/>
            <a:ext cx="9983470" cy="4788535"/>
          </a:xfrm>
          <a:prstGeom prst="round2SameRect">
            <a:avLst>
              <a:gd name="adj1" fmla="val 4259"/>
              <a:gd name="adj2" fmla="val 0"/>
            </a:avLst>
          </a:prstGeom>
          <a:solidFill>
            <a:schemeClr val="bg1"/>
          </a:soli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cxnSp>
        <p:nvCxnSpPr>
          <p:cNvPr id="29" name="直接连接符 28"/>
          <p:cNvCxnSpPr/>
          <p:nvPr/>
        </p:nvCxnSpPr>
        <p:spPr>
          <a:xfrm>
            <a:off x="1069340" y="1267460"/>
            <a:ext cx="9982200" cy="0"/>
          </a:xfrm>
          <a:prstGeom prst="line">
            <a:avLst/>
          </a:prstGeom>
          <a:ln w="76200" cap="rnd">
            <a:gradFill>
              <a:gsLst>
                <a:gs pos="0">
                  <a:schemeClr val="accent1">
                    <a:lumMod val="80000"/>
                    <a:lumOff val="20000"/>
                  </a:schemeClr>
                </a:gs>
                <a:gs pos="100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62050" y="1241425"/>
            <a:ext cx="2428733" cy="521314"/>
          </a:xfrm>
          <a:prstGeom prst="rect">
            <a:avLst/>
          </a:prstGeom>
          <a:noFill/>
          <a:ln>
            <a:noFill/>
          </a:ln>
        </p:spPr>
        <p:txBody>
          <a:bodyPr vert="horz" wrap="square" rtlCol="0">
            <a:spAutoFit/>
          </a:bodyPr>
          <a:lstStyle>
            <a:defPPr>
              <a:defRPr lang="zh-CN"/>
            </a:defPPr>
            <a:lvl1pPr algn="dist">
              <a:lnSpc>
                <a:spcPct val="140000"/>
              </a:lnSpc>
              <a:defRPr sz="3600" b="1">
                <a:gradFill>
                  <a:gsLst>
                    <a:gs pos="21000">
                      <a:srgbClr val="C00000"/>
                    </a:gs>
                    <a:gs pos="54000">
                      <a:srgbClr val="E30802"/>
                    </a:gs>
                    <a:gs pos="83000">
                      <a:srgbClr val="C00000"/>
                    </a:gs>
                  </a:gsLst>
                  <a:lin ang="5400000" scaled="1"/>
                </a:gradFill>
                <a:effectLst>
                  <a:outerShdw blurRad="50800" dist="38100" dir="5400000" algn="t" rotWithShape="0">
                    <a:prstClr val="black">
                      <a:alpha val="15000"/>
                    </a:prstClr>
                  </a:outerShdw>
                </a:effectLst>
                <a:latin typeface="思源宋体" panose="02020400000000000000" pitchFamily="18" charset="-122"/>
                <a:ea typeface="思源宋体" panose="02020400000000000000" pitchFamily="18" charset="-122"/>
              </a:defRPr>
            </a:lvl1pPr>
          </a:lstStyle>
          <a:p>
            <a:pPr algn="just"/>
            <a:r>
              <a:rPr lang="zh-CN" sz="2000" dirty="0">
                <a:solidFill>
                  <a:srgbClr val="D90E16"/>
                </a:solidFill>
                <a:effectLst>
                  <a:outerShdw blurRad="38100" dist="38100" dir="2700000" algn="tl">
                    <a:srgbClr val="000000">
                      <a:alpha val="43137"/>
                    </a:srgbClr>
                  </a:outerShdw>
                </a:effectLst>
                <a:latin typeface="+mj-ea"/>
                <a:ea typeface="+mj-ea"/>
                <a:sym typeface="+mn-ea"/>
              </a:rPr>
              <a:t>习总书记说：</a:t>
            </a:r>
            <a:endParaRPr lang="zh-CN" altLang="en-US" sz="2000" dirty="0">
              <a:solidFill>
                <a:srgbClr val="D90E16"/>
              </a:solidFill>
              <a:effectLst>
                <a:outerShdw blurRad="38100" dist="38100" dir="2700000" algn="tl">
                  <a:srgbClr val="000000">
                    <a:alpha val="43137"/>
                  </a:srgbClr>
                </a:outerShdw>
              </a:effectLst>
              <a:latin typeface="+mj-ea"/>
              <a:ea typeface="+mj-ea"/>
              <a:cs typeface="+mn-ea"/>
              <a:sym typeface="+mn-ea"/>
            </a:endParaRPr>
          </a:p>
        </p:txBody>
      </p:sp>
      <p:sp>
        <p:nvSpPr>
          <p:cNvPr id="3" name="文本框 2"/>
          <p:cNvSpPr txBox="1"/>
          <p:nvPr/>
        </p:nvSpPr>
        <p:spPr>
          <a:xfrm>
            <a:off x="1254760" y="1762760"/>
            <a:ext cx="9610090" cy="4292600"/>
          </a:xfrm>
          <a:prstGeom prst="rect">
            <a:avLst/>
          </a:prstGeom>
          <a:noFill/>
        </p:spPr>
        <p:txBody>
          <a:bodyPr wrap="square" rtlCol="0" anchor="t">
            <a:spAutoFit/>
          </a:bodyPr>
          <a:p>
            <a:pPr indent="381000" algn="just" fontAlgn="auto">
              <a:lnSpc>
                <a:spcPct val="15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latin typeface="+mn-ea"/>
                <a:cs typeface="+mn-ea"/>
                <a:sym typeface="+mn-ea"/>
              </a:rPr>
              <a:t>推动数字经济和实体经济融合发展。要把握数字化、网络化、智能化方向，</a:t>
            </a:r>
            <a:r>
              <a:rPr sz="1400" kern="1400" spc="100" dirty="0">
                <a:solidFill>
                  <a:schemeClr val="bg2">
                    <a:lumMod val="25000"/>
                  </a:schemeClr>
                </a:solidFill>
                <a:latin typeface="+mn-ea"/>
                <a:cs typeface="+mn-ea"/>
                <a:sym typeface="+mn-ea"/>
              </a:rPr>
              <a:t>推动制造业、服务业、农业等产业数字化，利用互联网新技术对传统产业进行全方位、全链条的改造，提高全要素生产率，发挥数字技术对经济发展的放大、叠加、倍增作用。要推动</a:t>
            </a:r>
            <a:r>
              <a:rPr sz="1400" b="1" kern="1400" spc="100" dirty="0">
                <a:solidFill>
                  <a:schemeClr val="bg2">
                    <a:lumMod val="25000"/>
                  </a:schemeClr>
                </a:solidFill>
                <a:latin typeface="+mn-ea"/>
                <a:cs typeface="+mn-ea"/>
                <a:sym typeface="+mn-ea"/>
              </a:rPr>
              <a:t>互联网、大数据、人工智能同产业深度融合，加快培育一批“专精特新”</a:t>
            </a:r>
            <a:r>
              <a:rPr sz="1400" kern="1400" spc="100" dirty="0">
                <a:solidFill>
                  <a:schemeClr val="bg2">
                    <a:lumMod val="25000"/>
                  </a:schemeClr>
                </a:solidFill>
                <a:latin typeface="+mn-ea"/>
                <a:cs typeface="+mn-ea"/>
                <a:sym typeface="+mn-ea"/>
              </a:rPr>
              <a:t>企业和制造业单项冠军企业。当然，要脚踏实地、因企制宜，不能为数字化而数字化。</a:t>
            </a:r>
            <a:endParaRPr sz="1400" kern="1400" spc="100" dirty="0">
              <a:solidFill>
                <a:schemeClr val="bg2">
                  <a:lumMod val="25000"/>
                </a:schemeClr>
              </a:solidFill>
              <a:latin typeface="+mn-ea"/>
              <a:cs typeface="+mn-ea"/>
              <a:sym typeface="+mn-ea"/>
            </a:endParaRPr>
          </a:p>
          <a:p>
            <a:pPr indent="381000" algn="just" fontAlgn="auto">
              <a:lnSpc>
                <a:spcPct val="15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latin typeface="+mn-ea"/>
                <a:cs typeface="+mn-ea"/>
                <a:sym typeface="+mn-ea"/>
              </a:rPr>
              <a:t>推进重点领域数字产业发展。</a:t>
            </a:r>
            <a:r>
              <a:rPr sz="1400" kern="1400" spc="100" dirty="0">
                <a:solidFill>
                  <a:schemeClr val="bg2">
                    <a:lumMod val="25000"/>
                  </a:schemeClr>
                </a:solidFill>
                <a:latin typeface="+mn-ea"/>
                <a:cs typeface="+mn-ea"/>
                <a:sym typeface="+mn-ea"/>
              </a:rPr>
              <a:t>要聚焦战略前沿和制高点领域，立足重大技术突破和重大发展需求，增强产业链关键环节竞争力，</a:t>
            </a:r>
            <a:r>
              <a:rPr sz="1400" b="1" kern="1400" spc="100" dirty="0">
                <a:solidFill>
                  <a:schemeClr val="bg2">
                    <a:lumMod val="25000"/>
                  </a:schemeClr>
                </a:solidFill>
                <a:latin typeface="+mn-ea"/>
                <a:cs typeface="+mn-ea"/>
                <a:sym typeface="+mn-ea"/>
              </a:rPr>
              <a:t>完善重点产业供应链体系，</a:t>
            </a:r>
            <a:r>
              <a:rPr sz="1400" kern="1400" spc="100" dirty="0">
                <a:solidFill>
                  <a:schemeClr val="bg2">
                    <a:lumMod val="25000"/>
                  </a:schemeClr>
                </a:solidFill>
                <a:latin typeface="+mn-ea"/>
                <a:cs typeface="+mn-ea"/>
                <a:sym typeface="+mn-ea"/>
              </a:rPr>
              <a:t>加速产品和服务迭代。要聚焦集成电路、新型显示、通信设备、智能硬件等重点领域，加快锻造长板、补齐短板，培育一批具有国际竞争力的大企业和具有产业链控制力的生态主导型企业，构建自主可控产业生态。要促进集群化发展，打造世界级数字产业集群。</a:t>
            </a:r>
            <a:endParaRPr sz="1400" kern="1400" spc="100" dirty="0">
              <a:solidFill>
                <a:schemeClr val="bg2">
                  <a:lumMod val="25000"/>
                </a:schemeClr>
              </a:solidFill>
              <a:latin typeface="+mn-ea"/>
              <a:cs typeface="+mn-ea"/>
              <a:sym typeface="+mn-ea"/>
            </a:endParaRPr>
          </a:p>
          <a:p>
            <a:pPr indent="381000" algn="just" fontAlgn="auto">
              <a:lnSpc>
                <a:spcPct val="15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latin typeface="+mn-ea"/>
                <a:cs typeface="+mn-ea"/>
                <a:sym typeface="+mn-ea"/>
              </a:rPr>
              <a:t>规范数字经济发展。</a:t>
            </a:r>
            <a:r>
              <a:rPr sz="1400" kern="1400" spc="100" dirty="0">
                <a:solidFill>
                  <a:schemeClr val="bg2">
                    <a:lumMod val="25000"/>
                  </a:schemeClr>
                </a:solidFill>
                <a:latin typeface="+mn-ea"/>
                <a:cs typeface="+mn-ea"/>
                <a:sym typeface="+mn-ea"/>
              </a:rPr>
              <a:t>推动数字经济健康发展，</a:t>
            </a:r>
            <a:r>
              <a:rPr sz="1400" b="1" kern="1400" spc="100" dirty="0">
                <a:solidFill>
                  <a:schemeClr val="bg2">
                    <a:lumMod val="25000"/>
                  </a:schemeClr>
                </a:solidFill>
                <a:latin typeface="+mn-ea"/>
                <a:cs typeface="+mn-ea"/>
                <a:sym typeface="+mn-ea"/>
              </a:rPr>
              <a:t>要坚持促进发展和监管规范两手抓、两手都要硬，</a:t>
            </a:r>
            <a:r>
              <a:rPr sz="1400" kern="1400" spc="100" dirty="0">
                <a:solidFill>
                  <a:schemeClr val="bg2">
                    <a:lumMod val="25000"/>
                  </a:schemeClr>
                </a:solidFill>
                <a:latin typeface="+mn-ea"/>
                <a:cs typeface="+mn-ea"/>
                <a:sym typeface="+mn-ea"/>
              </a:rPr>
              <a:t>在发展中规范、在规范中发展。要健全市场准入制度、公平竞争审查制度、公平竞争监管制度，建立全方位、多层次、立体化监管体系，实现事前事中事后全链条全领域监管，堵塞监管漏洞，提高监管效能。要纠正和规范发展过程中损害群众利益、妨碍公平竞争的行为和做法，防止平台垄断和资本无序扩张，依法查处垄断和不正当竞争行为。要保护平台从业人员和消费者合法权益。要加强税收监管和税务稽查。</a:t>
            </a:r>
            <a:endParaRPr lang="zh-CN" altLang="en-US" sz="1400" kern="1400" spc="100" dirty="0">
              <a:solidFill>
                <a:schemeClr val="bg2">
                  <a:lumMod val="25000"/>
                </a:schemeClr>
              </a:solidFill>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46037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r>
              <a:rPr 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坚持人民至上</a:t>
            </a:r>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r>
              <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1/2</a:t>
            </a:r>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endPar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ea typeface="方正黑体_GBK" panose="02000000000000000000" charset="-122"/>
              <a:cs typeface="+mn-ea"/>
              <a:sym typeface="+mn-ea"/>
            </a:endParaRPr>
          </a:p>
        </p:txBody>
      </p:sp>
      <p:sp>
        <p:nvSpPr>
          <p:cNvPr id="377" name="椭圆 376"/>
          <p:cNvSpPr/>
          <p:nvPr/>
        </p:nvSpPr>
        <p:spPr>
          <a:xfrm>
            <a:off x="1245870" y="5659755"/>
            <a:ext cx="9712325" cy="884555"/>
          </a:xfrm>
          <a:prstGeom prst="ellipse">
            <a:avLst/>
          </a:prstGeom>
          <a:gradFill flip="none" rotWithShape="1">
            <a:gsLst>
              <a:gs pos="0">
                <a:schemeClr val="tx1">
                  <a:lumMod val="75000"/>
                  <a:lumOff val="25000"/>
                  <a:alpha val="60000"/>
                </a:schemeClr>
              </a:gs>
              <a:gs pos="98000">
                <a:schemeClr val="tx1">
                  <a:lumMod val="85000"/>
                  <a:lumOff val="15000"/>
                  <a:alpha val="30000"/>
                </a:schemeClr>
              </a:gs>
            </a:gsLst>
            <a:path path="shape">
              <a:fillToRect l="50000" t="50000" r="50000" b="50000"/>
            </a:path>
            <a:tileRect/>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任意多边形: 形状 57"/>
          <p:cNvSpPr/>
          <p:nvPr/>
        </p:nvSpPr>
        <p:spPr>
          <a:xfrm>
            <a:off x="1233805" y="1163955"/>
            <a:ext cx="9526905" cy="5123180"/>
          </a:xfrm>
          <a:custGeom>
            <a:avLst/>
            <a:gdLst>
              <a:gd name="connsiteX0" fmla="*/ 432435 w 438435"/>
              <a:gd name="connsiteY0" fmla="*/ 1715 h 278606"/>
              <a:gd name="connsiteX1" fmla="*/ 236792 w 438435"/>
              <a:gd name="connsiteY1" fmla="*/ 1715 h 278606"/>
              <a:gd name="connsiteX2" fmla="*/ 234601 w 438435"/>
              <a:gd name="connsiteY2" fmla="*/ 0 h 278606"/>
              <a:gd name="connsiteX3" fmla="*/ 203645 w 438435"/>
              <a:gd name="connsiteY3" fmla="*/ 0 h 278606"/>
              <a:gd name="connsiteX4" fmla="*/ 201454 w 438435"/>
              <a:gd name="connsiteY4" fmla="*/ 1715 h 278606"/>
              <a:gd name="connsiteX5" fmla="*/ 6001 w 438435"/>
              <a:gd name="connsiteY5" fmla="*/ 1715 h 278606"/>
              <a:gd name="connsiteX6" fmla="*/ 0 w 438435"/>
              <a:gd name="connsiteY6" fmla="*/ 7715 h 278606"/>
              <a:gd name="connsiteX7" fmla="*/ 0 w 438435"/>
              <a:gd name="connsiteY7" fmla="*/ 271177 h 278606"/>
              <a:gd name="connsiteX8" fmla="*/ 6001 w 438435"/>
              <a:gd name="connsiteY8" fmla="*/ 277178 h 278606"/>
              <a:gd name="connsiteX9" fmla="*/ 201644 w 438435"/>
              <a:gd name="connsiteY9" fmla="*/ 277178 h 278606"/>
              <a:gd name="connsiteX10" fmla="*/ 203740 w 438435"/>
              <a:gd name="connsiteY10" fmla="*/ 278606 h 278606"/>
              <a:gd name="connsiteX11" fmla="*/ 234696 w 438435"/>
              <a:gd name="connsiteY11" fmla="*/ 278606 h 278606"/>
              <a:gd name="connsiteX12" fmla="*/ 236792 w 438435"/>
              <a:gd name="connsiteY12" fmla="*/ 277178 h 278606"/>
              <a:gd name="connsiteX13" fmla="*/ 432435 w 438435"/>
              <a:gd name="connsiteY13" fmla="*/ 277178 h 278606"/>
              <a:gd name="connsiteX14" fmla="*/ 438436 w 438435"/>
              <a:gd name="connsiteY14" fmla="*/ 271177 h 278606"/>
              <a:gd name="connsiteX15" fmla="*/ 438436 w 438435"/>
              <a:gd name="connsiteY15" fmla="*/ 7715 h 278606"/>
              <a:gd name="connsiteX16" fmla="*/ 432435 w 438435"/>
              <a:gd name="connsiteY16" fmla="*/ 1715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435" h="278606">
                <a:moveTo>
                  <a:pt x="432435" y="1715"/>
                </a:moveTo>
                <a:lnTo>
                  <a:pt x="236792" y="1715"/>
                </a:lnTo>
                <a:cubicBezTo>
                  <a:pt x="236506" y="762"/>
                  <a:pt x="235649" y="0"/>
                  <a:pt x="234601" y="0"/>
                </a:cubicBezTo>
                <a:lnTo>
                  <a:pt x="203645" y="0"/>
                </a:lnTo>
                <a:cubicBezTo>
                  <a:pt x="202597" y="0"/>
                  <a:pt x="201740" y="762"/>
                  <a:pt x="201454" y="1715"/>
                </a:cubicBezTo>
                <a:lnTo>
                  <a:pt x="6001" y="1715"/>
                </a:lnTo>
                <a:cubicBezTo>
                  <a:pt x="2667" y="1715"/>
                  <a:pt x="0" y="4381"/>
                  <a:pt x="0" y="7715"/>
                </a:cubicBezTo>
                <a:lnTo>
                  <a:pt x="0" y="271177"/>
                </a:lnTo>
                <a:cubicBezTo>
                  <a:pt x="0" y="274511"/>
                  <a:pt x="2667" y="277178"/>
                  <a:pt x="6001" y="277178"/>
                </a:cubicBezTo>
                <a:lnTo>
                  <a:pt x="201644" y="277178"/>
                </a:lnTo>
                <a:cubicBezTo>
                  <a:pt x="202025" y="278035"/>
                  <a:pt x="202787" y="278606"/>
                  <a:pt x="203740" y="278606"/>
                </a:cubicBezTo>
                <a:lnTo>
                  <a:pt x="234696" y="278606"/>
                </a:lnTo>
                <a:cubicBezTo>
                  <a:pt x="235649" y="278606"/>
                  <a:pt x="236411" y="278035"/>
                  <a:pt x="236792" y="277178"/>
                </a:cubicBezTo>
                <a:lnTo>
                  <a:pt x="432435" y="277178"/>
                </a:lnTo>
                <a:cubicBezTo>
                  <a:pt x="435769" y="277178"/>
                  <a:pt x="438436" y="274511"/>
                  <a:pt x="438436" y="271177"/>
                </a:cubicBezTo>
                <a:lnTo>
                  <a:pt x="438436" y="7715"/>
                </a:lnTo>
                <a:cubicBezTo>
                  <a:pt x="438436" y="4381"/>
                  <a:pt x="435769" y="1715"/>
                  <a:pt x="432435" y="1715"/>
                </a:cubicBezTo>
                <a:close/>
              </a:path>
            </a:pathLst>
          </a:custGeom>
          <a:gradFill>
            <a:gsLst>
              <a:gs pos="0">
                <a:srgbClr val="E7C375">
                  <a:lumMod val="80000"/>
                  <a:lumOff val="20000"/>
                </a:srgbClr>
              </a:gs>
              <a:gs pos="100000">
                <a:srgbClr val="E7C375">
                  <a:lumMod val="70000"/>
                </a:srgbClr>
              </a:gs>
              <a:gs pos="68000">
                <a:srgbClr val="E7C375">
                  <a:lumMod val="80000"/>
                  <a:lumOff val="20000"/>
                </a:srgbClr>
              </a:gs>
              <a:gs pos="35000">
                <a:srgbClr val="E7C375">
                  <a:lumMod val="90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endParaRPr lang="zh-CN" altLang="en-US" sz="2400" dirty="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latin typeface="+mj-ea"/>
              <a:ea typeface="+mj-ea"/>
            </a:endParaRPr>
          </a:p>
        </p:txBody>
      </p:sp>
      <p:sp>
        <p:nvSpPr>
          <p:cNvPr id="380" name="矩形: 圆角 379"/>
          <p:cNvSpPr/>
          <p:nvPr/>
        </p:nvSpPr>
        <p:spPr>
          <a:xfrm>
            <a:off x="1293495" y="1168400"/>
            <a:ext cx="9439910" cy="5056505"/>
          </a:xfrm>
          <a:prstGeom prst="roundRect">
            <a:avLst>
              <a:gd name="adj" fmla="val 0"/>
            </a:avLst>
          </a:prstGeom>
          <a:gradFill flip="none" rotWithShape="1">
            <a:gsLst>
              <a:gs pos="99000">
                <a:schemeClr val="tx1">
                  <a:lumMod val="85000"/>
                  <a:lumOff val="15000"/>
                  <a:alpha val="45000"/>
                </a:schemeClr>
              </a:gs>
              <a:gs pos="94000">
                <a:schemeClr val="tx1">
                  <a:lumMod val="85000"/>
                  <a:lumOff val="15000"/>
                  <a:alpha val="0"/>
                </a:schemeClr>
              </a:gs>
            </a:gsLst>
            <a:path path="rect">
              <a:fillToRect l="50000" t="50000" r="50000" b="50000"/>
            </a:path>
            <a:tileRect/>
          </a:gradFill>
          <a:ln w="12700" cap="flat" cmpd="sng" algn="ctr">
            <a:noFill/>
            <a:prstDash val="solid"/>
            <a:miter lim="800000"/>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2" name="组合 221"/>
          <p:cNvGrpSpPr/>
          <p:nvPr/>
        </p:nvGrpSpPr>
        <p:grpSpPr>
          <a:xfrm rot="0">
            <a:off x="1425575" y="1283970"/>
            <a:ext cx="4597400" cy="4843780"/>
            <a:chOff x="3511874" y="713096"/>
            <a:chExt cx="4587176" cy="5854390"/>
          </a:xfrm>
        </p:grpSpPr>
        <p:sp>
          <p:nvSpPr>
            <p:cNvPr id="114" name="任意多边形: 形状 113"/>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5" name="任意多边形: 形状 114"/>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6" name="任意多边形: 形状 115"/>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7" name="任意多边形: 形状 116"/>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8" name="任意多边形: 形状 117"/>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9" name="任意多边形: 形状 118"/>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0" name="任意多边形: 形状 119"/>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1" name="任意多边形: 形状 120"/>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2" name="任意多边形: 形状 121"/>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3" name="任意多边形: 形状 122"/>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4" name="任意多边形: 形状 123"/>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5" name="任意多边形: 形状 124"/>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6" name="任意多边形: 形状 125"/>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grpSp>
        <p:nvGrpSpPr>
          <p:cNvPr id="251" name="组合 250"/>
          <p:cNvGrpSpPr/>
          <p:nvPr/>
        </p:nvGrpSpPr>
        <p:grpSpPr>
          <a:xfrm rot="0" flipH="1">
            <a:off x="6022975" y="1283970"/>
            <a:ext cx="4597400" cy="4843780"/>
            <a:chOff x="3511874" y="713096"/>
            <a:chExt cx="4587176" cy="5854390"/>
          </a:xfrm>
        </p:grpSpPr>
        <p:sp>
          <p:nvSpPr>
            <p:cNvPr id="252" name="任意多边形: 形状 251"/>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3" name="任意多边形: 形状 252"/>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4" name="任意多边形: 形状 253"/>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5" name="任意多边形: 形状 254"/>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6" name="任意多边形: 形状 255"/>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7" name="任意多边形: 形状 256"/>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8" name="任意多边形: 形状 257"/>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9" name="任意多边形: 形状 258"/>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0" name="任意多边形: 形状 259"/>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1" name="任意多边形: 形状 260"/>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2" name="任意多边形: 形状 261"/>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3" name="任意多边形: 形状 262"/>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4" name="任意多边形: 形状 263"/>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pic>
        <p:nvPicPr>
          <p:cNvPr id="1025" name="Picture 385"/>
          <p:cNvPicPr>
            <a:picLocks noChangeAspect="1"/>
          </p:cNvPicPr>
          <p:nvPr/>
        </p:nvPicPr>
        <p:blipFill>
          <a:blip r:embed="rId1">
            <a:alphaModFix amt="35000"/>
          </a:blip>
          <a:stretch>
            <a:fillRect/>
          </a:stretch>
        </p:blipFill>
        <p:spPr>
          <a:xfrm>
            <a:off x="1711960" y="3766185"/>
            <a:ext cx="4306570" cy="2361565"/>
          </a:xfrm>
          <a:prstGeom prst="rect">
            <a:avLst/>
          </a:prstGeom>
        </p:spPr>
      </p:pic>
      <p:sp>
        <p:nvSpPr>
          <p:cNvPr id="10" name="矩形 9"/>
          <p:cNvSpPr/>
          <p:nvPr/>
        </p:nvSpPr>
        <p:spPr>
          <a:xfrm>
            <a:off x="2175510" y="2059305"/>
            <a:ext cx="3332480" cy="2999740"/>
          </a:xfrm>
          <a:prstGeom prst="rect">
            <a:avLst/>
          </a:prstGeom>
          <a:noFill/>
        </p:spPr>
        <p:txBody>
          <a:bodyPr wrap="square">
            <a:spAutoFit/>
          </a:bodyPr>
          <a:p>
            <a:pPr indent="381000" algn="just" fontAlgn="auto">
              <a:lnSpc>
                <a:spcPct val="15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sym typeface="+mn-ea"/>
              </a:rPr>
              <a:t>中国共产党根基在人民、血脉在人民。</a:t>
            </a:r>
            <a:r>
              <a:rPr sz="1400" kern="1400" spc="100" dirty="0">
                <a:solidFill>
                  <a:schemeClr val="bg2">
                    <a:lumMod val="25000"/>
                  </a:schemeClr>
                </a:solidFill>
                <a:sym typeface="+mn-ea"/>
              </a:rPr>
              <a:t>坚持以人民为中心的发展思想，体现了党的理想信念、性质宗旨、初心使命，也是对党的奋斗历程和实践经验的深刻总结。党章明确规定，我们党没有自己特殊的利益，党在任何时候都把群众利益放在第一位。这是我们党作为马克思主义政党区别于其他政党的显著标志。</a:t>
            </a:r>
            <a:endParaRPr sz="1400" kern="1400" spc="100" dirty="0">
              <a:solidFill>
                <a:schemeClr val="bg2">
                  <a:lumMod val="25000"/>
                </a:schemeClr>
              </a:solidFill>
              <a:sym typeface="+mn-ea"/>
            </a:endParaRPr>
          </a:p>
        </p:txBody>
      </p:sp>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grpSp>
        <p:nvGrpSpPr>
          <p:cNvPr id="16" name="组合 15"/>
          <p:cNvGrpSpPr/>
          <p:nvPr/>
        </p:nvGrpSpPr>
        <p:grpSpPr>
          <a:xfrm>
            <a:off x="2016760" y="1556385"/>
            <a:ext cx="2493645" cy="426085"/>
            <a:chOff x="3176" y="2864"/>
            <a:chExt cx="3927" cy="671"/>
          </a:xfrm>
        </p:grpSpPr>
        <p:grpSp>
          <p:nvGrpSpPr>
            <p:cNvPr id="17" name="组合 16"/>
            <p:cNvGrpSpPr/>
            <p:nvPr/>
          </p:nvGrpSpPr>
          <p:grpSpPr>
            <a:xfrm rot="0">
              <a:off x="3177" y="2864"/>
              <a:ext cx="3926" cy="671"/>
              <a:chOff x="1913526" y="1782615"/>
              <a:chExt cx="2734597" cy="467321"/>
            </a:xfrm>
          </p:grpSpPr>
          <p:grpSp>
            <p:nvGrpSpPr>
              <p:cNvPr id="18" name="组合 17"/>
              <p:cNvGrpSpPr/>
              <p:nvPr/>
            </p:nvGrpSpPr>
            <p:grpSpPr>
              <a:xfrm>
                <a:off x="4188526" y="1849400"/>
                <a:ext cx="459597" cy="400536"/>
                <a:chOff x="4161796" y="2221220"/>
                <a:chExt cx="492547" cy="429252"/>
              </a:xfrm>
            </p:grpSpPr>
            <p:sp>
              <p:nvSpPr>
                <p:cNvPr id="19"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20"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21"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a:off x="3176" y="2913"/>
              <a:ext cx="3676" cy="531"/>
            </a:xfrm>
            <a:prstGeom prst="rect">
              <a:avLst/>
            </a:prstGeom>
            <a:noFill/>
          </p:spPr>
          <p:txBody>
            <a:bodyPr wrap="square">
              <a:spAutoFit/>
            </a:bodyPr>
            <a:p>
              <a:r>
                <a:rPr lang="zh-CN" altLang="en-US" sz="1600" dirty="0">
                  <a:solidFill>
                    <a:schemeClr val="bg1"/>
                  </a:solidFill>
                  <a:effectLst>
                    <a:outerShdw blurRad="38100" dist="38100" dir="2700000" algn="tl">
                      <a:srgbClr val="000000">
                        <a:alpha val="43137"/>
                      </a:srgbClr>
                    </a:outerShdw>
                  </a:effectLst>
                  <a:latin typeface="+mj-ea"/>
                  <a:ea typeface="+mj-ea"/>
                </a:rPr>
                <a:t>如何理解“人民至上”</a:t>
              </a:r>
              <a:endParaRPr lang="zh-CN" altLang="en-US" sz="1600" dirty="0">
                <a:solidFill>
                  <a:schemeClr val="bg1"/>
                </a:solidFill>
                <a:effectLst>
                  <a:outerShdw blurRad="38100" dist="38100" dir="2700000" algn="tl">
                    <a:srgbClr val="000000">
                      <a:alpha val="43137"/>
                    </a:srgbClr>
                  </a:outerShdw>
                </a:effectLst>
                <a:latin typeface="+mj-ea"/>
                <a:ea typeface="+mj-ea"/>
              </a:endParaRPr>
            </a:p>
          </p:txBody>
        </p:sp>
      </p:grpSp>
      <p:grpSp>
        <p:nvGrpSpPr>
          <p:cNvPr id="2" name="组合 1"/>
          <p:cNvGrpSpPr/>
          <p:nvPr/>
        </p:nvGrpSpPr>
        <p:grpSpPr>
          <a:xfrm>
            <a:off x="6438265" y="1556385"/>
            <a:ext cx="2493645" cy="426085"/>
            <a:chOff x="3176" y="2864"/>
            <a:chExt cx="3927" cy="671"/>
          </a:xfrm>
        </p:grpSpPr>
        <p:grpSp>
          <p:nvGrpSpPr>
            <p:cNvPr id="3" name="组合 2"/>
            <p:cNvGrpSpPr/>
            <p:nvPr/>
          </p:nvGrpSpPr>
          <p:grpSpPr>
            <a:xfrm rot="0">
              <a:off x="3177" y="2864"/>
              <a:ext cx="3926" cy="671"/>
              <a:chOff x="1913526" y="1782615"/>
              <a:chExt cx="2734597" cy="467321"/>
            </a:xfrm>
          </p:grpSpPr>
          <p:grpSp>
            <p:nvGrpSpPr>
              <p:cNvPr id="4" name="组合 3"/>
              <p:cNvGrpSpPr/>
              <p:nvPr/>
            </p:nvGrpSpPr>
            <p:grpSpPr>
              <a:xfrm>
                <a:off x="4188526" y="1849400"/>
                <a:ext cx="459597" cy="400536"/>
                <a:chOff x="4161796" y="2221220"/>
                <a:chExt cx="492547" cy="429252"/>
              </a:xfrm>
            </p:grpSpPr>
            <p:sp>
              <p:nvSpPr>
                <p:cNvPr id="5"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6"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7"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nvSpPr>
          <p:spPr>
            <a:xfrm>
              <a:off x="3176" y="2913"/>
              <a:ext cx="3676" cy="531"/>
            </a:xfrm>
            <a:prstGeom prst="rect">
              <a:avLst/>
            </a:prstGeom>
            <a:noFill/>
          </p:spPr>
          <p:txBody>
            <a:bodyPr wrap="square">
              <a:spAutoFit/>
            </a:bodyPr>
            <a:p>
              <a:r>
                <a:rPr lang="zh-CN" sz="1600" dirty="0">
                  <a:solidFill>
                    <a:schemeClr val="bg1"/>
                  </a:solidFill>
                  <a:effectLst>
                    <a:outerShdw blurRad="38100" dist="38100" dir="2700000" algn="tl">
                      <a:srgbClr val="000000">
                        <a:alpha val="43137"/>
                      </a:srgbClr>
                    </a:outerShdw>
                  </a:effectLst>
                  <a:latin typeface="+mj-ea"/>
                  <a:ea typeface="+mj-ea"/>
                </a:rPr>
                <a:t>习总书记说：</a:t>
              </a:r>
              <a:endParaRPr lang="zh-CN" sz="1600" dirty="0">
                <a:solidFill>
                  <a:schemeClr val="bg1"/>
                </a:solidFill>
                <a:effectLst>
                  <a:outerShdw blurRad="38100" dist="38100" dir="2700000" algn="tl">
                    <a:srgbClr val="000000">
                      <a:alpha val="43137"/>
                    </a:srgbClr>
                  </a:outerShdw>
                </a:effectLst>
                <a:latin typeface="+mj-ea"/>
                <a:ea typeface="+mj-ea"/>
              </a:endParaRPr>
            </a:p>
          </p:txBody>
        </p:sp>
      </p:grpSp>
      <p:sp>
        <p:nvSpPr>
          <p:cNvPr id="12" name="矩形 11"/>
          <p:cNvSpPr/>
          <p:nvPr/>
        </p:nvSpPr>
        <p:spPr>
          <a:xfrm>
            <a:off x="6208395" y="2059305"/>
            <a:ext cx="3827780" cy="3725545"/>
          </a:xfrm>
          <a:prstGeom prst="rect">
            <a:avLst/>
          </a:prstGeom>
          <a:noFill/>
        </p:spPr>
        <p:txBody>
          <a:bodyPr wrap="square">
            <a:spAutoFit/>
          </a:bodyPr>
          <a:p>
            <a:pPr indent="381000" algn="just" fontAlgn="auto">
              <a:lnSpc>
                <a:spcPct val="13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sym typeface="+mn-ea"/>
              </a:rPr>
              <a:t>不断造福人民。我们推动经济社会发展，归根到底是为了不断满足人民群众对美好生活的需要。</a:t>
            </a:r>
            <a:r>
              <a:rPr sz="1400" kern="1400" spc="100" dirty="0">
                <a:solidFill>
                  <a:schemeClr val="bg2">
                    <a:lumMod val="25000"/>
                  </a:schemeClr>
                </a:solidFill>
                <a:sym typeface="+mn-ea"/>
              </a:rPr>
              <a:t>要始终把人民安居乐业、安危冷暖放在心上，用心用情用力解决群众关心的就业、教育、社保、医疗、住房、养老、食品安全、社会治安等实际问题，一件一件抓落实，一年接着一年干，努力让群众看到变化、得到实惠。</a:t>
            </a:r>
            <a:endParaRPr sz="1400" kern="1400" spc="100" dirty="0">
              <a:solidFill>
                <a:schemeClr val="bg2">
                  <a:lumMod val="25000"/>
                </a:schemeClr>
              </a:solidFill>
              <a:sym typeface="+mn-ea"/>
            </a:endParaRPr>
          </a:p>
          <a:p>
            <a:pPr indent="381000" algn="just" fontAlgn="auto">
              <a:lnSpc>
                <a:spcPct val="13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sym typeface="+mn-ea"/>
              </a:rPr>
              <a:t>坚持贯彻以人民为中心的发展思想。民心是最大的政治。我们党是全心全意为人民服务的党，</a:t>
            </a:r>
            <a:r>
              <a:rPr sz="1400" kern="1400" spc="100" dirty="0">
                <a:solidFill>
                  <a:schemeClr val="bg2">
                    <a:lumMod val="25000"/>
                  </a:schemeClr>
                </a:solidFill>
                <a:sym typeface="+mn-ea"/>
              </a:rPr>
              <a:t>坚持立党为公、执政为民，把人民对美好生活的向往作为始终不渝的奋斗目标</a:t>
            </a:r>
            <a:r>
              <a:rPr lang="zh-CN" sz="1400" kern="1400" spc="100" dirty="0">
                <a:solidFill>
                  <a:schemeClr val="bg2">
                    <a:lumMod val="25000"/>
                  </a:schemeClr>
                </a:solidFill>
                <a:sym typeface="+mn-ea"/>
              </a:rPr>
              <a:t>。</a:t>
            </a:r>
            <a:endParaRPr lang="zh-CN" sz="1400" kern="1400" spc="100" dirty="0">
              <a:solidFill>
                <a:schemeClr val="bg2">
                  <a:lumMod val="2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46037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r>
              <a:rPr 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坚持人民至上</a:t>
            </a:r>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r>
              <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2/2</a:t>
            </a:r>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endPar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ea typeface="方正黑体_GBK" panose="02000000000000000000" charset="-122"/>
              <a:cs typeface="+mn-ea"/>
              <a:sym typeface="+mn-ea"/>
            </a:endParaRPr>
          </a:p>
        </p:txBody>
      </p:sp>
      <p:sp>
        <p:nvSpPr>
          <p:cNvPr id="10" name="矩形: 圆顶角 37"/>
          <p:cNvSpPr/>
          <p:nvPr/>
        </p:nvSpPr>
        <p:spPr>
          <a:xfrm flipV="1">
            <a:off x="1068070" y="1267460"/>
            <a:ext cx="9983470" cy="4186555"/>
          </a:xfrm>
          <a:prstGeom prst="round2SameRect">
            <a:avLst>
              <a:gd name="adj1" fmla="val 4259"/>
              <a:gd name="adj2" fmla="val 0"/>
            </a:avLst>
          </a:prstGeom>
          <a:solidFill>
            <a:schemeClr val="bg1"/>
          </a:soli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pic>
        <p:nvPicPr>
          <p:cNvPr id="15" name="图片 14" descr="微信图片_20220920122724"/>
          <p:cNvPicPr>
            <a:picLocks noChangeAspect="1"/>
          </p:cNvPicPr>
          <p:nvPr/>
        </p:nvPicPr>
        <p:blipFill>
          <a:blip r:embed="rId2"/>
          <a:srcRect r="52198"/>
          <a:stretch>
            <a:fillRect/>
          </a:stretch>
        </p:blipFill>
        <p:spPr>
          <a:xfrm>
            <a:off x="6348095" y="1266825"/>
            <a:ext cx="4703445" cy="4187190"/>
          </a:xfrm>
          <a:prstGeom prst="roundRect">
            <a:avLst>
              <a:gd name="adj" fmla="val 3806"/>
            </a:avLst>
          </a:prstGeom>
        </p:spPr>
      </p:pic>
      <p:cxnSp>
        <p:nvCxnSpPr>
          <p:cNvPr id="29" name="直接连接符 28"/>
          <p:cNvCxnSpPr/>
          <p:nvPr/>
        </p:nvCxnSpPr>
        <p:spPr>
          <a:xfrm>
            <a:off x="1069340" y="1267460"/>
            <a:ext cx="9982200" cy="0"/>
          </a:xfrm>
          <a:prstGeom prst="line">
            <a:avLst/>
          </a:prstGeom>
          <a:ln w="76200" cap="rnd">
            <a:gradFill>
              <a:gsLst>
                <a:gs pos="0">
                  <a:schemeClr val="accent1">
                    <a:lumMod val="80000"/>
                    <a:lumOff val="20000"/>
                  </a:schemeClr>
                </a:gs>
                <a:gs pos="100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273810" y="1609725"/>
            <a:ext cx="2428733" cy="521314"/>
          </a:xfrm>
          <a:prstGeom prst="rect">
            <a:avLst/>
          </a:prstGeom>
          <a:noFill/>
          <a:ln>
            <a:noFill/>
          </a:ln>
        </p:spPr>
        <p:txBody>
          <a:bodyPr vert="horz" wrap="square" rtlCol="0">
            <a:spAutoFit/>
          </a:bodyPr>
          <a:lstStyle>
            <a:defPPr>
              <a:defRPr lang="zh-CN"/>
            </a:defPPr>
            <a:lvl1pPr algn="dist">
              <a:lnSpc>
                <a:spcPct val="140000"/>
              </a:lnSpc>
              <a:defRPr sz="3600" b="1">
                <a:gradFill>
                  <a:gsLst>
                    <a:gs pos="21000">
                      <a:srgbClr val="C00000"/>
                    </a:gs>
                    <a:gs pos="54000">
                      <a:srgbClr val="E30802"/>
                    </a:gs>
                    <a:gs pos="83000">
                      <a:srgbClr val="C00000"/>
                    </a:gs>
                  </a:gsLst>
                  <a:lin ang="5400000" scaled="1"/>
                </a:gradFill>
                <a:effectLst>
                  <a:outerShdw blurRad="50800" dist="38100" dir="5400000" algn="t" rotWithShape="0">
                    <a:prstClr val="black">
                      <a:alpha val="15000"/>
                    </a:prstClr>
                  </a:outerShdw>
                </a:effectLst>
                <a:latin typeface="思源宋体" panose="02020400000000000000" pitchFamily="18" charset="-122"/>
                <a:ea typeface="思源宋体" panose="02020400000000000000" pitchFamily="18" charset="-122"/>
              </a:defRPr>
            </a:lvl1pPr>
          </a:lstStyle>
          <a:p>
            <a:pPr algn="just"/>
            <a:r>
              <a:rPr lang="zh-CN" sz="2000" dirty="0">
                <a:solidFill>
                  <a:srgbClr val="D90E16"/>
                </a:solidFill>
                <a:effectLst>
                  <a:outerShdw blurRad="38100" dist="38100" dir="2700000" algn="tl">
                    <a:srgbClr val="000000">
                      <a:alpha val="43137"/>
                    </a:srgbClr>
                  </a:outerShdw>
                </a:effectLst>
                <a:latin typeface="+mj-ea"/>
                <a:ea typeface="+mj-ea"/>
                <a:sym typeface="+mn-ea"/>
              </a:rPr>
              <a:t>习总书记说：</a:t>
            </a:r>
            <a:endParaRPr lang="zh-CN" altLang="en-US" sz="2000" dirty="0">
              <a:solidFill>
                <a:srgbClr val="D90E16"/>
              </a:solidFill>
              <a:effectLst>
                <a:outerShdw blurRad="38100" dist="38100" dir="2700000" algn="tl">
                  <a:srgbClr val="000000">
                    <a:alpha val="43137"/>
                  </a:srgbClr>
                </a:outerShdw>
              </a:effectLst>
              <a:latin typeface="+mj-ea"/>
              <a:ea typeface="+mj-ea"/>
              <a:cs typeface="+mn-ea"/>
              <a:sym typeface="+mn-ea"/>
            </a:endParaRPr>
          </a:p>
        </p:txBody>
      </p:sp>
      <p:sp>
        <p:nvSpPr>
          <p:cNvPr id="3" name="文本框 2"/>
          <p:cNvSpPr txBox="1"/>
          <p:nvPr/>
        </p:nvSpPr>
        <p:spPr>
          <a:xfrm>
            <a:off x="1273810" y="2312035"/>
            <a:ext cx="4665980" cy="2999740"/>
          </a:xfrm>
          <a:prstGeom prst="rect">
            <a:avLst/>
          </a:prstGeom>
          <a:noFill/>
        </p:spPr>
        <p:txBody>
          <a:bodyPr wrap="square" rtlCol="0" anchor="t">
            <a:spAutoFit/>
          </a:bodyPr>
          <a:p>
            <a:pPr indent="381000" algn="just" fontAlgn="auto">
              <a:lnSpc>
                <a:spcPct val="150000"/>
              </a:lnSpc>
              <a:extLst>
                <a:ext uri="{35155182-B16C-46BC-9424-99874614C6A1}">
                  <wpsdc:indentchars xmlns:wpsdc="http://www.wps.cn/officeDocument/2017/drawingmlCustomData" val="200" checksum="4266878647"/>
                </a:ext>
              </a:extLst>
            </a:pPr>
            <a:r>
              <a:rPr sz="1400" kern="1400" spc="100" dirty="0">
                <a:solidFill>
                  <a:schemeClr val="bg2">
                    <a:lumMod val="25000"/>
                  </a:schemeClr>
                </a:solidFill>
                <a:sym typeface="+mn-ea"/>
              </a:rPr>
              <a:t>在近百年的奋斗历程中，我们党不仅是这么说的，也一直是这么做的。在长征途中，红军经过汝城县文明乡沙洲村，我们的三位红军女战士把仅有的一条被子剪下半条给乡亲们，留下了</a:t>
            </a:r>
            <a:r>
              <a:rPr sz="1400" b="1" kern="1400" spc="100" dirty="0">
                <a:solidFill>
                  <a:schemeClr val="bg2">
                    <a:lumMod val="25000"/>
                  </a:schemeClr>
                </a:solidFill>
                <a:sym typeface="+mn-ea"/>
              </a:rPr>
              <a:t>“半条被子”的故事。</a:t>
            </a:r>
            <a:r>
              <a:rPr sz="1400" kern="1400" spc="100" dirty="0">
                <a:solidFill>
                  <a:schemeClr val="bg2">
                    <a:lumMod val="25000"/>
                  </a:schemeClr>
                </a:solidFill>
                <a:sym typeface="+mn-ea"/>
              </a:rPr>
              <a:t>在</a:t>
            </a:r>
            <a:r>
              <a:rPr sz="1400" b="1" kern="1400" spc="100" dirty="0">
                <a:solidFill>
                  <a:schemeClr val="bg2">
                    <a:lumMod val="25000"/>
                  </a:schemeClr>
                </a:solidFill>
                <a:sym typeface="+mn-ea"/>
              </a:rPr>
              <a:t>抗击新冠肺炎疫情斗争</a:t>
            </a:r>
            <a:r>
              <a:rPr sz="1400" kern="1400" spc="100" dirty="0">
                <a:solidFill>
                  <a:schemeClr val="bg2">
                    <a:lumMod val="25000"/>
                  </a:schemeClr>
                </a:solidFill>
                <a:sym typeface="+mn-ea"/>
              </a:rPr>
              <a:t>中，我们一开始就鲜明提出把人民生命安全和身体健康放在第一位。为了最大限度遏制疫情蔓延，我们在全国范围调集最优秀的医生、最先进的设备、最急需的资源，全力以赴投入疫病救治，救治费用全部由国家承担。</a:t>
            </a:r>
            <a:endParaRPr lang="zh-CN" altLang="en-US" sz="1400" kern="1400" spc="100" dirty="0">
              <a:solidFill>
                <a:schemeClr val="bg2">
                  <a:lumMod val="25000"/>
                </a:schemeClr>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46037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——勇于自我革命</a:t>
            </a:r>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r>
              <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1/2</a:t>
            </a:r>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endPar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endParaRPr>
          </a:p>
        </p:txBody>
      </p:sp>
      <p:sp>
        <p:nvSpPr>
          <p:cNvPr id="377" name="椭圆 376"/>
          <p:cNvSpPr/>
          <p:nvPr/>
        </p:nvSpPr>
        <p:spPr>
          <a:xfrm>
            <a:off x="1245870" y="5659755"/>
            <a:ext cx="9712325" cy="884555"/>
          </a:xfrm>
          <a:prstGeom prst="ellipse">
            <a:avLst/>
          </a:prstGeom>
          <a:gradFill flip="none" rotWithShape="1">
            <a:gsLst>
              <a:gs pos="0">
                <a:schemeClr val="tx1">
                  <a:lumMod val="75000"/>
                  <a:lumOff val="25000"/>
                  <a:alpha val="60000"/>
                </a:schemeClr>
              </a:gs>
              <a:gs pos="98000">
                <a:schemeClr val="tx1">
                  <a:lumMod val="85000"/>
                  <a:lumOff val="15000"/>
                  <a:alpha val="30000"/>
                </a:schemeClr>
              </a:gs>
            </a:gsLst>
            <a:path path="shape">
              <a:fillToRect l="50000" t="50000" r="50000" b="50000"/>
            </a:path>
            <a:tileRect/>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任意多边形: 形状 57"/>
          <p:cNvSpPr/>
          <p:nvPr/>
        </p:nvSpPr>
        <p:spPr>
          <a:xfrm>
            <a:off x="1233805" y="1163955"/>
            <a:ext cx="9526905" cy="5123180"/>
          </a:xfrm>
          <a:custGeom>
            <a:avLst/>
            <a:gdLst>
              <a:gd name="connsiteX0" fmla="*/ 432435 w 438435"/>
              <a:gd name="connsiteY0" fmla="*/ 1715 h 278606"/>
              <a:gd name="connsiteX1" fmla="*/ 236792 w 438435"/>
              <a:gd name="connsiteY1" fmla="*/ 1715 h 278606"/>
              <a:gd name="connsiteX2" fmla="*/ 234601 w 438435"/>
              <a:gd name="connsiteY2" fmla="*/ 0 h 278606"/>
              <a:gd name="connsiteX3" fmla="*/ 203645 w 438435"/>
              <a:gd name="connsiteY3" fmla="*/ 0 h 278606"/>
              <a:gd name="connsiteX4" fmla="*/ 201454 w 438435"/>
              <a:gd name="connsiteY4" fmla="*/ 1715 h 278606"/>
              <a:gd name="connsiteX5" fmla="*/ 6001 w 438435"/>
              <a:gd name="connsiteY5" fmla="*/ 1715 h 278606"/>
              <a:gd name="connsiteX6" fmla="*/ 0 w 438435"/>
              <a:gd name="connsiteY6" fmla="*/ 7715 h 278606"/>
              <a:gd name="connsiteX7" fmla="*/ 0 w 438435"/>
              <a:gd name="connsiteY7" fmla="*/ 271177 h 278606"/>
              <a:gd name="connsiteX8" fmla="*/ 6001 w 438435"/>
              <a:gd name="connsiteY8" fmla="*/ 277178 h 278606"/>
              <a:gd name="connsiteX9" fmla="*/ 201644 w 438435"/>
              <a:gd name="connsiteY9" fmla="*/ 277178 h 278606"/>
              <a:gd name="connsiteX10" fmla="*/ 203740 w 438435"/>
              <a:gd name="connsiteY10" fmla="*/ 278606 h 278606"/>
              <a:gd name="connsiteX11" fmla="*/ 234696 w 438435"/>
              <a:gd name="connsiteY11" fmla="*/ 278606 h 278606"/>
              <a:gd name="connsiteX12" fmla="*/ 236792 w 438435"/>
              <a:gd name="connsiteY12" fmla="*/ 277178 h 278606"/>
              <a:gd name="connsiteX13" fmla="*/ 432435 w 438435"/>
              <a:gd name="connsiteY13" fmla="*/ 277178 h 278606"/>
              <a:gd name="connsiteX14" fmla="*/ 438436 w 438435"/>
              <a:gd name="connsiteY14" fmla="*/ 271177 h 278606"/>
              <a:gd name="connsiteX15" fmla="*/ 438436 w 438435"/>
              <a:gd name="connsiteY15" fmla="*/ 7715 h 278606"/>
              <a:gd name="connsiteX16" fmla="*/ 432435 w 438435"/>
              <a:gd name="connsiteY16" fmla="*/ 1715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435" h="278606">
                <a:moveTo>
                  <a:pt x="432435" y="1715"/>
                </a:moveTo>
                <a:lnTo>
                  <a:pt x="236792" y="1715"/>
                </a:lnTo>
                <a:cubicBezTo>
                  <a:pt x="236506" y="762"/>
                  <a:pt x="235649" y="0"/>
                  <a:pt x="234601" y="0"/>
                </a:cubicBezTo>
                <a:lnTo>
                  <a:pt x="203645" y="0"/>
                </a:lnTo>
                <a:cubicBezTo>
                  <a:pt x="202597" y="0"/>
                  <a:pt x="201740" y="762"/>
                  <a:pt x="201454" y="1715"/>
                </a:cubicBezTo>
                <a:lnTo>
                  <a:pt x="6001" y="1715"/>
                </a:lnTo>
                <a:cubicBezTo>
                  <a:pt x="2667" y="1715"/>
                  <a:pt x="0" y="4381"/>
                  <a:pt x="0" y="7715"/>
                </a:cubicBezTo>
                <a:lnTo>
                  <a:pt x="0" y="271177"/>
                </a:lnTo>
                <a:cubicBezTo>
                  <a:pt x="0" y="274511"/>
                  <a:pt x="2667" y="277178"/>
                  <a:pt x="6001" y="277178"/>
                </a:cubicBezTo>
                <a:lnTo>
                  <a:pt x="201644" y="277178"/>
                </a:lnTo>
                <a:cubicBezTo>
                  <a:pt x="202025" y="278035"/>
                  <a:pt x="202787" y="278606"/>
                  <a:pt x="203740" y="278606"/>
                </a:cubicBezTo>
                <a:lnTo>
                  <a:pt x="234696" y="278606"/>
                </a:lnTo>
                <a:cubicBezTo>
                  <a:pt x="235649" y="278606"/>
                  <a:pt x="236411" y="278035"/>
                  <a:pt x="236792" y="277178"/>
                </a:cubicBezTo>
                <a:lnTo>
                  <a:pt x="432435" y="277178"/>
                </a:lnTo>
                <a:cubicBezTo>
                  <a:pt x="435769" y="277178"/>
                  <a:pt x="438436" y="274511"/>
                  <a:pt x="438436" y="271177"/>
                </a:cubicBezTo>
                <a:lnTo>
                  <a:pt x="438436" y="7715"/>
                </a:lnTo>
                <a:cubicBezTo>
                  <a:pt x="438436" y="4381"/>
                  <a:pt x="435769" y="1715"/>
                  <a:pt x="432435" y="1715"/>
                </a:cubicBezTo>
                <a:close/>
              </a:path>
            </a:pathLst>
          </a:custGeom>
          <a:gradFill>
            <a:gsLst>
              <a:gs pos="0">
                <a:srgbClr val="E7C375">
                  <a:lumMod val="80000"/>
                  <a:lumOff val="20000"/>
                </a:srgbClr>
              </a:gs>
              <a:gs pos="100000">
                <a:srgbClr val="E7C375">
                  <a:lumMod val="70000"/>
                </a:srgbClr>
              </a:gs>
              <a:gs pos="68000">
                <a:srgbClr val="E7C375">
                  <a:lumMod val="80000"/>
                  <a:lumOff val="20000"/>
                </a:srgbClr>
              </a:gs>
              <a:gs pos="35000">
                <a:srgbClr val="E7C375">
                  <a:lumMod val="90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endParaRPr lang="zh-CN" altLang="en-US" sz="2400" dirty="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latin typeface="+mj-ea"/>
              <a:ea typeface="+mj-ea"/>
            </a:endParaRPr>
          </a:p>
        </p:txBody>
      </p:sp>
      <p:sp>
        <p:nvSpPr>
          <p:cNvPr id="380" name="矩形: 圆角 379"/>
          <p:cNvSpPr/>
          <p:nvPr/>
        </p:nvSpPr>
        <p:spPr>
          <a:xfrm>
            <a:off x="1293495" y="1168400"/>
            <a:ext cx="9439910" cy="5056505"/>
          </a:xfrm>
          <a:prstGeom prst="roundRect">
            <a:avLst>
              <a:gd name="adj" fmla="val 0"/>
            </a:avLst>
          </a:prstGeom>
          <a:gradFill flip="none" rotWithShape="1">
            <a:gsLst>
              <a:gs pos="99000">
                <a:schemeClr val="tx1">
                  <a:lumMod val="85000"/>
                  <a:lumOff val="15000"/>
                  <a:alpha val="45000"/>
                </a:schemeClr>
              </a:gs>
              <a:gs pos="94000">
                <a:schemeClr val="tx1">
                  <a:lumMod val="85000"/>
                  <a:lumOff val="15000"/>
                  <a:alpha val="0"/>
                </a:schemeClr>
              </a:gs>
            </a:gsLst>
            <a:path path="rect">
              <a:fillToRect l="50000" t="50000" r="50000" b="50000"/>
            </a:path>
            <a:tileRect/>
          </a:gradFill>
          <a:ln w="12700" cap="flat" cmpd="sng" algn="ctr">
            <a:noFill/>
            <a:prstDash val="solid"/>
            <a:miter lim="800000"/>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2" name="组合 221"/>
          <p:cNvGrpSpPr/>
          <p:nvPr/>
        </p:nvGrpSpPr>
        <p:grpSpPr>
          <a:xfrm rot="0">
            <a:off x="1425575" y="1283970"/>
            <a:ext cx="4597400" cy="4843780"/>
            <a:chOff x="3511874" y="713096"/>
            <a:chExt cx="4587176" cy="5854390"/>
          </a:xfrm>
        </p:grpSpPr>
        <p:sp>
          <p:nvSpPr>
            <p:cNvPr id="114" name="任意多边形: 形状 113"/>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5" name="任意多边形: 形状 114"/>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6" name="任意多边形: 形状 115"/>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7" name="任意多边形: 形状 116"/>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8" name="任意多边形: 形状 117"/>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9" name="任意多边形: 形状 118"/>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0" name="任意多边形: 形状 119"/>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1" name="任意多边形: 形状 120"/>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2" name="任意多边形: 形状 121"/>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3" name="任意多边形: 形状 122"/>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4" name="任意多边形: 形状 123"/>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5" name="任意多边形: 形状 124"/>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6" name="任意多边形: 形状 125"/>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grpSp>
        <p:nvGrpSpPr>
          <p:cNvPr id="251" name="组合 250"/>
          <p:cNvGrpSpPr/>
          <p:nvPr/>
        </p:nvGrpSpPr>
        <p:grpSpPr>
          <a:xfrm rot="0" flipH="1">
            <a:off x="6022975" y="1283970"/>
            <a:ext cx="4597400" cy="4843780"/>
            <a:chOff x="3511874" y="713096"/>
            <a:chExt cx="4587176" cy="5854390"/>
          </a:xfrm>
        </p:grpSpPr>
        <p:sp>
          <p:nvSpPr>
            <p:cNvPr id="252" name="任意多边形: 形状 251"/>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3" name="任意多边形: 形状 252"/>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4" name="任意多边形: 形状 253"/>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5" name="任意多边形: 形状 254"/>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6" name="任意多边形: 形状 255"/>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7" name="任意多边形: 形状 256"/>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8" name="任意多边形: 形状 257"/>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9" name="任意多边形: 形状 258"/>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0" name="任意多边形: 形状 259"/>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1" name="任意多边形: 形状 260"/>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2" name="任意多边形: 形状 261"/>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3" name="任意多边形: 形状 262"/>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4" name="任意多边形: 形状 263"/>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pic>
        <p:nvPicPr>
          <p:cNvPr id="1025" name="Picture 385"/>
          <p:cNvPicPr>
            <a:picLocks noChangeAspect="1"/>
          </p:cNvPicPr>
          <p:nvPr/>
        </p:nvPicPr>
        <p:blipFill>
          <a:blip r:embed="rId1">
            <a:alphaModFix amt="35000"/>
          </a:blip>
          <a:stretch>
            <a:fillRect/>
          </a:stretch>
        </p:blipFill>
        <p:spPr>
          <a:xfrm>
            <a:off x="1711960" y="3766185"/>
            <a:ext cx="4306570" cy="2361565"/>
          </a:xfrm>
          <a:prstGeom prst="rect">
            <a:avLst/>
          </a:prstGeom>
        </p:spPr>
      </p:pic>
      <p:sp>
        <p:nvSpPr>
          <p:cNvPr id="9" name="矩形 8"/>
          <p:cNvSpPr/>
          <p:nvPr/>
        </p:nvSpPr>
        <p:spPr>
          <a:xfrm>
            <a:off x="2020570" y="2201545"/>
            <a:ext cx="3694430" cy="2676525"/>
          </a:xfrm>
          <a:prstGeom prst="rect">
            <a:avLst/>
          </a:prstGeom>
          <a:noFill/>
        </p:spPr>
        <p:txBody>
          <a:bodyPr wrap="square">
            <a:spAutoFit/>
          </a:bodyPr>
          <a:p>
            <a:pPr indent="381000" algn="just" fontAlgn="auto">
              <a:lnSpc>
                <a:spcPct val="150000"/>
              </a:lnSpc>
              <a:extLst>
                <a:ext uri="{35155182-B16C-46BC-9424-99874614C6A1}">
                  <wpsdc:indentchars xmlns:wpsdc="http://www.wps.cn/officeDocument/2017/drawingmlCustomData" val="200" checksum="4266878647"/>
                </a:ext>
              </a:extLst>
            </a:pPr>
            <a:r>
              <a:rPr lang="zh-CN" altLang="en-US" sz="1400" b="1" kern="1400" spc="100" dirty="0">
                <a:solidFill>
                  <a:schemeClr val="bg2">
                    <a:lumMod val="25000"/>
                  </a:schemeClr>
                </a:solidFill>
                <a:latin typeface="+mn-ea"/>
                <a:cs typeface="+mn-ea"/>
                <a:sym typeface="+mn-ea"/>
              </a:rPr>
              <a:t>敢于斗争是我们党的鲜明品格。</a:t>
            </a:r>
            <a:r>
              <a:rPr sz="1400" kern="1400" spc="100" dirty="0">
                <a:solidFill>
                  <a:schemeClr val="bg2">
                    <a:lumMod val="25000"/>
                  </a:schemeClr>
                </a:solidFill>
                <a:sym typeface="+mn-ea"/>
              </a:rPr>
              <a:t>我们党历史这么长、规模这么大、执政这么久，如何跳出治乱兴衰的历史周期率？毛泽东同志在延安的窑洞里给出了第一个答案，这就是“只有让人民来监督政府，政府才不敢松懈”。经过百年奋斗特别是党的十八大以来新的实践，</a:t>
            </a:r>
            <a:r>
              <a:rPr lang="zh-CN" altLang="en-US" sz="1400" b="1" kern="1400" spc="100" dirty="0">
                <a:solidFill>
                  <a:schemeClr val="bg2">
                    <a:lumMod val="25000"/>
                  </a:schemeClr>
                </a:solidFill>
                <a:latin typeface="+mn-ea"/>
                <a:cs typeface="+mn-ea"/>
                <a:sym typeface="+mn-ea"/>
              </a:rPr>
              <a:t>我们党又给出了第二个答案，这就是自我革命。</a:t>
            </a:r>
            <a:endParaRPr lang="zh-CN" altLang="en-US" sz="1400" b="1" kern="1400" spc="100" dirty="0">
              <a:solidFill>
                <a:schemeClr val="bg2">
                  <a:lumMod val="25000"/>
                </a:schemeClr>
              </a:solidFill>
              <a:latin typeface="+mn-ea"/>
              <a:cs typeface="+mn-ea"/>
              <a:sym typeface="+mn-ea"/>
            </a:endParaRPr>
          </a:p>
        </p:txBody>
      </p:sp>
      <p:sp>
        <p:nvSpPr>
          <p:cNvPr id="14" name="矩形 13"/>
          <p:cNvSpPr/>
          <p:nvPr/>
        </p:nvSpPr>
        <p:spPr>
          <a:xfrm>
            <a:off x="6277610" y="2019300"/>
            <a:ext cx="3773170" cy="3725545"/>
          </a:xfrm>
          <a:prstGeom prst="rect">
            <a:avLst/>
          </a:prstGeom>
          <a:noFill/>
        </p:spPr>
        <p:txBody>
          <a:bodyPr wrap="square">
            <a:spAutoFit/>
          </a:bodyPr>
          <a:p>
            <a:pPr indent="381000" algn="just" fontAlgn="auto">
              <a:lnSpc>
                <a:spcPct val="130000"/>
              </a:lnSpc>
              <a:extLst>
                <a:ext uri="{35155182-B16C-46BC-9424-99874614C6A1}">
                  <wpsdc:indentchars xmlns:wpsdc="http://www.wps.cn/officeDocument/2017/drawingmlCustomData" val="200" checksum="4266878647"/>
                </a:ext>
              </a:extLst>
            </a:pPr>
            <a:r>
              <a:rPr lang="en-US" altLang="zh-CN" sz="1400" kern="1400" spc="100" dirty="0">
                <a:solidFill>
                  <a:schemeClr val="bg2">
                    <a:lumMod val="25000"/>
                  </a:schemeClr>
                </a:solidFill>
                <a:latin typeface="+mn-ea"/>
                <a:cs typeface="+mn-ea"/>
              </a:rPr>
              <a:t>我们党之所以伟大，不在于不犯错误，而在于从不讳疾忌医，敢于直面问题，勇于自我革命。</a:t>
            </a:r>
            <a:endParaRPr lang="en-US" altLang="zh-CN" sz="1400" kern="1400" spc="100" dirty="0">
              <a:solidFill>
                <a:schemeClr val="bg2">
                  <a:lumMod val="25000"/>
                </a:schemeClr>
              </a:solidFill>
              <a:latin typeface="+mn-ea"/>
              <a:cs typeface="+mn-ea"/>
            </a:endParaRPr>
          </a:p>
          <a:p>
            <a:pPr indent="381000" algn="just" fontAlgn="auto">
              <a:lnSpc>
                <a:spcPct val="130000"/>
              </a:lnSpc>
              <a:extLst>
                <a:ext uri="{35155182-B16C-46BC-9424-99874614C6A1}">
                  <wpsdc:indentchars xmlns:wpsdc="http://www.wps.cn/officeDocument/2017/drawingmlCustomData" val="200" checksum="4266878647"/>
                </a:ext>
              </a:extLst>
            </a:pPr>
            <a:r>
              <a:rPr lang="en-US" altLang="zh-CN" sz="1400" kern="1400" spc="100" dirty="0">
                <a:solidFill>
                  <a:schemeClr val="bg2">
                    <a:lumMod val="25000"/>
                  </a:schemeClr>
                </a:solidFill>
                <a:latin typeface="+mn-ea"/>
                <a:cs typeface="+mn-ea"/>
              </a:rPr>
              <a:t>比如，在指导思想上坚持真理、修正错误，包括大革命失败后纠正陈独秀右倾机会主义错误，土地革命战争时期纠正“左”倾盲动错误和“左”倾冒险错误，等等。</a:t>
            </a:r>
            <a:endParaRPr lang="en-US" altLang="zh-CN" sz="1400" kern="1400" spc="100" dirty="0">
              <a:solidFill>
                <a:schemeClr val="bg2">
                  <a:lumMod val="25000"/>
                </a:schemeClr>
              </a:solidFill>
              <a:latin typeface="+mn-ea"/>
              <a:cs typeface="+mn-ea"/>
            </a:endParaRPr>
          </a:p>
          <a:p>
            <a:pPr indent="381000" algn="just" fontAlgn="auto">
              <a:lnSpc>
                <a:spcPct val="130000"/>
              </a:lnSpc>
              <a:extLst>
                <a:ext uri="{35155182-B16C-46BC-9424-99874614C6A1}">
                  <wpsdc:indentchars xmlns:wpsdc="http://www.wps.cn/officeDocument/2017/drawingmlCustomData" val="200" checksum="4266878647"/>
                </a:ext>
              </a:extLst>
            </a:pPr>
            <a:r>
              <a:rPr lang="en-US" altLang="zh-CN" sz="1400" kern="1400" spc="100" dirty="0">
                <a:solidFill>
                  <a:schemeClr val="bg2">
                    <a:lumMod val="25000"/>
                  </a:schemeClr>
                </a:solidFill>
                <a:latin typeface="+mn-ea"/>
                <a:cs typeface="+mn-ea"/>
              </a:rPr>
              <a:t>比如，我们党勇于解决党内存在的思想不纯、政治不纯、组织不纯、作风不纯等突出问题，包括延安整风，建国初期的整风整党和“三反”运动，改革开放以后的全面整党和开展的一系列集中性教育活动，等等。</a:t>
            </a:r>
            <a:endParaRPr lang="en-US" altLang="zh-CN" sz="1400" kern="1400" spc="100" dirty="0">
              <a:solidFill>
                <a:schemeClr val="bg2">
                  <a:lumMod val="25000"/>
                </a:schemeClr>
              </a:solidFill>
              <a:latin typeface="+mn-ea"/>
              <a:cs typeface="+mn-ea"/>
            </a:endParaRPr>
          </a:p>
        </p:txBody>
      </p:sp>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grpSp>
        <p:nvGrpSpPr>
          <p:cNvPr id="16" name="组合 15"/>
          <p:cNvGrpSpPr/>
          <p:nvPr/>
        </p:nvGrpSpPr>
        <p:grpSpPr>
          <a:xfrm>
            <a:off x="2016760" y="1556385"/>
            <a:ext cx="2493645" cy="426085"/>
            <a:chOff x="3176" y="2864"/>
            <a:chExt cx="3927" cy="671"/>
          </a:xfrm>
        </p:grpSpPr>
        <p:grpSp>
          <p:nvGrpSpPr>
            <p:cNvPr id="17" name="组合 16"/>
            <p:cNvGrpSpPr/>
            <p:nvPr/>
          </p:nvGrpSpPr>
          <p:grpSpPr>
            <a:xfrm rot="0">
              <a:off x="3177" y="2864"/>
              <a:ext cx="3926" cy="671"/>
              <a:chOff x="1913526" y="1782615"/>
              <a:chExt cx="2734597" cy="467321"/>
            </a:xfrm>
          </p:grpSpPr>
          <p:grpSp>
            <p:nvGrpSpPr>
              <p:cNvPr id="18" name="组合 17"/>
              <p:cNvGrpSpPr/>
              <p:nvPr/>
            </p:nvGrpSpPr>
            <p:grpSpPr>
              <a:xfrm>
                <a:off x="4188526" y="1849400"/>
                <a:ext cx="459597" cy="400536"/>
                <a:chOff x="4161796" y="2221220"/>
                <a:chExt cx="492547" cy="429252"/>
              </a:xfrm>
            </p:grpSpPr>
            <p:sp>
              <p:nvSpPr>
                <p:cNvPr id="19"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20"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21"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a:off x="3176" y="2913"/>
              <a:ext cx="3676" cy="531"/>
            </a:xfrm>
            <a:prstGeom prst="rect">
              <a:avLst/>
            </a:prstGeom>
            <a:noFill/>
          </p:spPr>
          <p:txBody>
            <a:bodyPr wrap="square">
              <a:spAutoFit/>
            </a:bodyPr>
            <a:p>
              <a:r>
                <a:rPr lang="zh-CN" altLang="en-US" sz="1600" dirty="0">
                  <a:solidFill>
                    <a:schemeClr val="bg1"/>
                  </a:solidFill>
                  <a:effectLst>
                    <a:outerShdw blurRad="38100" dist="38100" dir="2700000" algn="tl">
                      <a:srgbClr val="000000">
                        <a:alpha val="43137"/>
                      </a:srgbClr>
                    </a:outerShdw>
                  </a:effectLst>
                  <a:latin typeface="+mj-ea"/>
                  <a:ea typeface="+mj-ea"/>
                </a:rPr>
                <a:t>如何理解“自我革命”</a:t>
              </a:r>
              <a:endParaRPr lang="zh-CN" altLang="en-US" sz="1600" dirty="0">
                <a:solidFill>
                  <a:schemeClr val="bg1"/>
                </a:solidFill>
                <a:effectLst>
                  <a:outerShdw blurRad="38100" dist="38100" dir="2700000" algn="tl">
                    <a:srgbClr val="000000">
                      <a:alpha val="43137"/>
                    </a:srgbClr>
                  </a:outerShdw>
                </a:effectLst>
                <a:latin typeface="+mj-ea"/>
                <a:ea typeface="+mj-ea"/>
              </a:endParaRPr>
            </a:p>
          </p:txBody>
        </p:sp>
      </p:grpSp>
      <p:grpSp>
        <p:nvGrpSpPr>
          <p:cNvPr id="2" name="组合 1"/>
          <p:cNvGrpSpPr/>
          <p:nvPr/>
        </p:nvGrpSpPr>
        <p:grpSpPr>
          <a:xfrm>
            <a:off x="6438265" y="1556385"/>
            <a:ext cx="2493645" cy="426085"/>
            <a:chOff x="3176" y="2864"/>
            <a:chExt cx="3927" cy="671"/>
          </a:xfrm>
        </p:grpSpPr>
        <p:grpSp>
          <p:nvGrpSpPr>
            <p:cNvPr id="3" name="组合 2"/>
            <p:cNvGrpSpPr/>
            <p:nvPr/>
          </p:nvGrpSpPr>
          <p:grpSpPr>
            <a:xfrm rot="0">
              <a:off x="3177" y="2864"/>
              <a:ext cx="3926" cy="671"/>
              <a:chOff x="1913526" y="1782615"/>
              <a:chExt cx="2734597" cy="467321"/>
            </a:xfrm>
          </p:grpSpPr>
          <p:grpSp>
            <p:nvGrpSpPr>
              <p:cNvPr id="4" name="组合 3"/>
              <p:cNvGrpSpPr/>
              <p:nvPr/>
            </p:nvGrpSpPr>
            <p:grpSpPr>
              <a:xfrm>
                <a:off x="4188526" y="1849400"/>
                <a:ext cx="459597" cy="400536"/>
                <a:chOff x="4161796" y="2221220"/>
                <a:chExt cx="492547" cy="429252"/>
              </a:xfrm>
            </p:grpSpPr>
            <p:sp>
              <p:nvSpPr>
                <p:cNvPr id="5"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6"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7"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3176" y="2913"/>
              <a:ext cx="3676" cy="531"/>
            </a:xfrm>
            <a:prstGeom prst="rect">
              <a:avLst/>
            </a:prstGeom>
            <a:noFill/>
          </p:spPr>
          <p:txBody>
            <a:bodyPr wrap="square">
              <a:spAutoFit/>
            </a:bodyPr>
            <a:p>
              <a:r>
                <a:rPr lang="zh-CN" sz="1600" dirty="0">
                  <a:solidFill>
                    <a:schemeClr val="bg1"/>
                  </a:solidFill>
                  <a:effectLst>
                    <a:outerShdw blurRad="38100" dist="38100" dir="2700000" algn="tl">
                      <a:srgbClr val="000000">
                        <a:alpha val="43137"/>
                      </a:srgbClr>
                    </a:outerShdw>
                  </a:effectLst>
                  <a:latin typeface="+mj-ea"/>
                  <a:ea typeface="+mj-ea"/>
                </a:rPr>
                <a:t>习总书记说：</a:t>
              </a:r>
              <a:endParaRPr lang="zh-CN" sz="1600" dirty="0">
                <a:solidFill>
                  <a:schemeClr val="bg1"/>
                </a:solidFill>
                <a:effectLst>
                  <a:outerShdw blurRad="38100" dist="38100" dir="2700000" algn="tl">
                    <a:srgbClr val="000000">
                      <a:alpha val="43137"/>
                    </a:srgbClr>
                  </a:outerShdw>
                </a:effectLst>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46037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——勇于自我革命</a:t>
            </a:r>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r>
              <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2/2</a:t>
            </a:r>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rPr>
              <a:t>）</a:t>
            </a:r>
            <a:endParaRPr lang="en-US" altLang="zh-CN"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cs typeface="+mn-ea"/>
              <a:sym typeface="+mn-ea"/>
            </a:endParaRPr>
          </a:p>
        </p:txBody>
      </p:sp>
      <p:sp>
        <p:nvSpPr>
          <p:cNvPr id="12" name="矩形: 圆顶角 37"/>
          <p:cNvSpPr/>
          <p:nvPr/>
        </p:nvSpPr>
        <p:spPr>
          <a:xfrm flipV="1">
            <a:off x="1068070" y="1267460"/>
            <a:ext cx="9983470" cy="4186555"/>
          </a:xfrm>
          <a:prstGeom prst="round2SameRect">
            <a:avLst>
              <a:gd name="adj1" fmla="val 4259"/>
              <a:gd name="adj2" fmla="val 0"/>
            </a:avLst>
          </a:prstGeom>
          <a:solidFill>
            <a:schemeClr val="bg1"/>
          </a:soli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sp>
        <p:nvSpPr>
          <p:cNvPr id="16" name="矩形 15"/>
          <p:cNvSpPr/>
          <p:nvPr/>
        </p:nvSpPr>
        <p:spPr>
          <a:xfrm>
            <a:off x="5715000" y="1791335"/>
            <a:ext cx="4864100" cy="3646170"/>
          </a:xfrm>
          <a:prstGeom prst="rect">
            <a:avLst/>
          </a:prstGeom>
          <a:noFill/>
        </p:spPr>
        <p:txBody>
          <a:bodyPr wrap="square">
            <a:spAutoFit/>
          </a:bodyPr>
          <a:lstStyle/>
          <a:p>
            <a:pPr indent="381000" algn="just" fontAlgn="auto">
              <a:lnSpc>
                <a:spcPct val="150000"/>
              </a:lnSpc>
              <a:extLst>
                <a:ext uri="{35155182-B16C-46BC-9424-99874614C6A1}">
                  <wpsdc:indentchars xmlns:wpsdc="http://www.wps.cn/officeDocument/2017/drawingmlCustomData" val="200" checksum="4266878647"/>
                </a:ext>
              </a:extLst>
            </a:pPr>
            <a:r>
              <a:rPr lang="en-US" altLang="zh-CN" sz="1400" kern="1400" spc="100" dirty="0">
                <a:solidFill>
                  <a:schemeClr val="bg2">
                    <a:lumMod val="25000"/>
                  </a:schemeClr>
                </a:solidFill>
                <a:latin typeface="+mn-ea"/>
                <a:cs typeface="+mn-ea"/>
                <a:sym typeface="+mn-ea"/>
              </a:rPr>
              <a:t>党的十八大以来，我们党以前所未有的勇气和定力全面从严治党，打了一套自我革命的“组合拳”，形成了一整套党</a:t>
            </a:r>
            <a:r>
              <a:rPr lang="en-US" altLang="zh-CN" sz="1400" b="1" kern="1400" spc="100" dirty="0">
                <a:solidFill>
                  <a:schemeClr val="bg2">
                    <a:lumMod val="25000"/>
                  </a:schemeClr>
                </a:solidFill>
                <a:latin typeface="+mn-ea"/>
                <a:cs typeface="+mn-ea"/>
                <a:sym typeface="+mn-ea"/>
              </a:rPr>
              <a:t>自我净化、自我完善、自我革新、自我提高</a:t>
            </a:r>
            <a:r>
              <a:rPr lang="en-US" altLang="zh-CN" sz="1400" kern="1400" spc="100" dirty="0">
                <a:solidFill>
                  <a:schemeClr val="bg2">
                    <a:lumMod val="25000"/>
                  </a:schemeClr>
                </a:solidFill>
                <a:latin typeface="+mn-ea"/>
                <a:cs typeface="+mn-ea"/>
                <a:sym typeface="+mn-ea"/>
              </a:rPr>
              <a:t>的制度规范体系。</a:t>
            </a:r>
            <a:endParaRPr lang="en-US" altLang="zh-CN" sz="1400" kern="1400" spc="100" dirty="0">
              <a:solidFill>
                <a:schemeClr val="bg2">
                  <a:lumMod val="25000"/>
                </a:schemeClr>
              </a:solidFill>
              <a:latin typeface="+mn-ea"/>
              <a:cs typeface="+mn-ea"/>
            </a:endParaRPr>
          </a:p>
          <a:p>
            <a:pPr indent="381000" algn="just" fontAlgn="auto">
              <a:lnSpc>
                <a:spcPct val="150000"/>
              </a:lnSpc>
              <a:extLst>
                <a:ext uri="{35155182-B16C-46BC-9424-99874614C6A1}">
                  <wpsdc:indentchars xmlns:wpsdc="http://www.wps.cn/officeDocument/2017/drawingmlCustomData" val="200" checksum="4266878647"/>
                </a:ext>
              </a:extLst>
            </a:pPr>
            <a:r>
              <a:rPr sz="1400" b="1" kern="1400" spc="100" dirty="0">
                <a:solidFill>
                  <a:schemeClr val="bg2">
                    <a:lumMod val="25000"/>
                  </a:schemeClr>
                </a:solidFill>
                <a:sym typeface="+mn-ea"/>
              </a:rPr>
              <a:t>坚持原则是共产党人的重要品格，是衡量一个干部是否称职的重要标准。</a:t>
            </a:r>
            <a:r>
              <a:rPr sz="1400" kern="1400" spc="100" dirty="0">
                <a:solidFill>
                  <a:schemeClr val="bg2">
                    <a:lumMod val="25000"/>
                  </a:schemeClr>
                </a:solidFill>
                <a:sym typeface="+mn-ea"/>
              </a:rPr>
              <a:t>现在，一些干部错误理解“和为贵”，一味讲“宽容”、讲“和气”，</a:t>
            </a:r>
            <a:r>
              <a:rPr sz="1400" b="1" kern="1400" spc="100" dirty="0">
                <a:solidFill>
                  <a:schemeClr val="bg2">
                    <a:lumMod val="25000"/>
                  </a:schemeClr>
                </a:solidFill>
                <a:sym typeface="+mn-ea"/>
              </a:rPr>
              <a:t>当老好人，</a:t>
            </a:r>
            <a:r>
              <a:rPr sz="1400" kern="1400" spc="100" dirty="0">
                <a:solidFill>
                  <a:schemeClr val="bg2">
                    <a:lumMod val="25000"/>
                  </a:schemeClr>
                </a:solidFill>
                <a:sym typeface="+mn-ea"/>
              </a:rPr>
              <a:t>对政治原则问题含含糊糊，对大是大非问题做“开明绅士”，对不良现象听之任之，还有的八面玲珑、左右逢源，说话办事看来头、看风向，随波漂，随风倒，这同党性原则是背道而驰的，必须坚决纠正。</a:t>
            </a:r>
            <a:endParaRPr lang="en-US" altLang="zh-CN" sz="1400" kern="1400" spc="100" dirty="0">
              <a:solidFill>
                <a:schemeClr val="bg2">
                  <a:lumMod val="25000"/>
                </a:schemeClr>
              </a:solidFill>
              <a:latin typeface="+mn-ea"/>
              <a:cs typeface="+mn-ea"/>
              <a:sym typeface="+mn-ea"/>
            </a:endParaRPr>
          </a:p>
        </p:txBody>
      </p:sp>
      <p:pic>
        <p:nvPicPr>
          <p:cNvPr id="17" name="图片 16"/>
          <p:cNvPicPr>
            <a:picLocks noChangeAspect="1"/>
          </p:cNvPicPr>
          <p:nvPr/>
        </p:nvPicPr>
        <p:blipFill>
          <a:blip r:embed="rId2"/>
          <a:srcRect/>
          <a:stretch>
            <a:fillRect/>
          </a:stretch>
        </p:blipFill>
        <p:spPr>
          <a:xfrm>
            <a:off x="1069340" y="1267460"/>
            <a:ext cx="4543425" cy="4178300"/>
          </a:xfrm>
          <a:prstGeom prst="roundRect">
            <a:avLst>
              <a:gd name="adj" fmla="val 3405"/>
            </a:avLst>
          </a:prstGeom>
        </p:spPr>
      </p:pic>
      <p:cxnSp>
        <p:nvCxnSpPr>
          <p:cNvPr id="29" name="直接连接符 28"/>
          <p:cNvCxnSpPr/>
          <p:nvPr/>
        </p:nvCxnSpPr>
        <p:spPr>
          <a:xfrm>
            <a:off x="1069340" y="1267460"/>
            <a:ext cx="9982200" cy="0"/>
          </a:xfrm>
          <a:prstGeom prst="line">
            <a:avLst/>
          </a:prstGeom>
          <a:ln w="76200" cap="rnd">
            <a:gradFill>
              <a:gsLst>
                <a:gs pos="0">
                  <a:schemeClr val="accent1">
                    <a:lumMod val="80000"/>
                    <a:lumOff val="20000"/>
                  </a:schemeClr>
                </a:gs>
                <a:gs pos="100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796280" y="1363980"/>
            <a:ext cx="2428733" cy="521314"/>
          </a:xfrm>
          <a:prstGeom prst="rect">
            <a:avLst/>
          </a:prstGeom>
          <a:noFill/>
          <a:ln>
            <a:noFill/>
          </a:ln>
        </p:spPr>
        <p:txBody>
          <a:bodyPr vert="horz" wrap="square" rtlCol="0">
            <a:spAutoFit/>
          </a:bodyPr>
          <a:lstStyle>
            <a:defPPr>
              <a:defRPr lang="zh-CN"/>
            </a:defPPr>
            <a:lvl1pPr algn="dist">
              <a:lnSpc>
                <a:spcPct val="140000"/>
              </a:lnSpc>
              <a:defRPr sz="3600" b="1">
                <a:gradFill>
                  <a:gsLst>
                    <a:gs pos="21000">
                      <a:srgbClr val="C00000"/>
                    </a:gs>
                    <a:gs pos="54000">
                      <a:srgbClr val="E30802"/>
                    </a:gs>
                    <a:gs pos="83000">
                      <a:srgbClr val="C00000"/>
                    </a:gs>
                  </a:gsLst>
                  <a:lin ang="5400000" scaled="1"/>
                </a:gradFill>
                <a:effectLst>
                  <a:outerShdw blurRad="50800" dist="38100" dir="5400000" algn="t" rotWithShape="0">
                    <a:prstClr val="black">
                      <a:alpha val="15000"/>
                    </a:prstClr>
                  </a:outerShdw>
                </a:effectLst>
                <a:latin typeface="思源宋体" panose="02020400000000000000" pitchFamily="18" charset="-122"/>
                <a:ea typeface="思源宋体" panose="02020400000000000000" pitchFamily="18" charset="-122"/>
              </a:defRPr>
            </a:lvl1pPr>
          </a:lstStyle>
          <a:p>
            <a:pPr algn="just"/>
            <a:r>
              <a:rPr lang="zh-CN" sz="2000" dirty="0">
                <a:solidFill>
                  <a:srgbClr val="D90E16"/>
                </a:solidFill>
                <a:effectLst>
                  <a:outerShdw blurRad="38100" dist="38100" dir="2700000" algn="tl">
                    <a:srgbClr val="000000">
                      <a:alpha val="43137"/>
                    </a:srgbClr>
                  </a:outerShdw>
                </a:effectLst>
                <a:latin typeface="+mj-ea"/>
                <a:ea typeface="+mj-ea"/>
                <a:sym typeface="+mn-ea"/>
              </a:rPr>
              <a:t>习总书记说：</a:t>
            </a:r>
            <a:endParaRPr lang="zh-CN" altLang="en-US" sz="2000" dirty="0">
              <a:solidFill>
                <a:srgbClr val="D90E16"/>
              </a:solidFill>
              <a:effectLst>
                <a:outerShdw blurRad="38100" dist="38100" dir="2700000" algn="tl">
                  <a:srgbClr val="000000">
                    <a:alpha val="43137"/>
                  </a:srgbClr>
                </a:outerShdw>
              </a:effectLst>
              <a:latin typeface="+mj-ea"/>
              <a:ea typeface="+mj-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8804190" y="548640"/>
            <a:ext cx="3764141" cy="5903409"/>
            <a:chOff x="6636794" y="-213336"/>
            <a:chExt cx="4986671" cy="7819988"/>
          </a:xfrm>
        </p:grpSpPr>
        <p:pic>
          <p:nvPicPr>
            <p:cNvPr id="3" name="图片 2" descr="图片包含 建筑, 黑暗, 前, 标志&#10;&#10;描述已自动生成"/>
            <p:cNvPicPr>
              <a:picLocks noChangeAspect="1"/>
            </p:cNvPicPr>
            <p:nvPr/>
          </p:nvPicPr>
          <p:blipFill>
            <a:blip r:embed="rId1" cstate="email"/>
            <a:stretch>
              <a:fillRect/>
            </a:stretch>
          </p:blipFill>
          <p:spPr>
            <a:xfrm flipH="1">
              <a:off x="7713470" y="-213336"/>
              <a:ext cx="3909995" cy="7819988"/>
            </a:xfrm>
            <a:custGeom>
              <a:avLst/>
              <a:gdLst>
                <a:gd name="connsiteX0" fmla="*/ 0 w 939800"/>
                <a:gd name="connsiteY0" fmla="*/ 0 h 690390"/>
                <a:gd name="connsiteX1" fmla="*/ 939800 w 939800"/>
                <a:gd name="connsiteY1" fmla="*/ 0 h 690390"/>
                <a:gd name="connsiteX2" fmla="*/ 939800 w 939800"/>
                <a:gd name="connsiteY2" fmla="*/ 690390 h 690390"/>
                <a:gd name="connsiteX3" fmla="*/ 0 w 939800"/>
                <a:gd name="connsiteY3" fmla="*/ 690390 h 690390"/>
              </a:gdLst>
              <a:ahLst/>
              <a:cxnLst>
                <a:cxn ang="0">
                  <a:pos x="connsiteX0" y="connsiteY0"/>
                </a:cxn>
                <a:cxn ang="0">
                  <a:pos x="connsiteX1" y="connsiteY1"/>
                </a:cxn>
                <a:cxn ang="0">
                  <a:pos x="connsiteX2" y="connsiteY2"/>
                </a:cxn>
                <a:cxn ang="0">
                  <a:pos x="connsiteX3" y="connsiteY3"/>
                </a:cxn>
              </a:cxnLst>
              <a:rect l="l" t="t" r="r" b="b"/>
              <a:pathLst>
                <a:path w="939800" h="690390">
                  <a:moveTo>
                    <a:pt x="0" y="0"/>
                  </a:moveTo>
                  <a:lnTo>
                    <a:pt x="939800" y="0"/>
                  </a:lnTo>
                  <a:lnTo>
                    <a:pt x="939800" y="690390"/>
                  </a:lnTo>
                  <a:lnTo>
                    <a:pt x="0" y="690390"/>
                  </a:lnTo>
                  <a:close/>
                </a:path>
              </a:pathLst>
            </a:custGeom>
            <a:effectLst/>
          </p:spPr>
        </p:pic>
        <p:grpSp>
          <p:nvGrpSpPr>
            <p:cNvPr id="26" name="组合 25"/>
            <p:cNvGrpSpPr/>
            <p:nvPr/>
          </p:nvGrpSpPr>
          <p:grpSpPr>
            <a:xfrm flipH="1">
              <a:off x="6636794" y="753443"/>
              <a:ext cx="3348358" cy="2245617"/>
              <a:chOff x="1565418" y="415210"/>
              <a:chExt cx="3348358" cy="2245617"/>
            </a:xfrm>
            <a:effectLst>
              <a:outerShdw blurRad="254000" dist="711200" dir="2700000" algn="tl" rotWithShape="0">
                <a:prstClr val="black">
                  <a:alpha val="15000"/>
                </a:prstClr>
              </a:outerShdw>
            </a:effectLst>
          </p:grpSpPr>
          <p:pic>
            <p:nvPicPr>
              <p:cNvPr id="27" name="图片 26" descr="图片包含 白色, 墙壁, 室内, 照片&#10;&#10;描述已自动生成"/>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3312652" y="2004300"/>
                <a:ext cx="821144" cy="656527"/>
              </a:xfrm>
              <a:custGeom>
                <a:avLst/>
                <a:gdLst>
                  <a:gd name="connsiteX0" fmla="*/ 0 w 276224"/>
                  <a:gd name="connsiteY0" fmla="*/ 0 h 220849"/>
                  <a:gd name="connsiteX1" fmla="*/ 276224 w 276224"/>
                  <a:gd name="connsiteY1" fmla="*/ 0 h 220849"/>
                  <a:gd name="connsiteX2" fmla="*/ 276224 w 276224"/>
                  <a:gd name="connsiteY2" fmla="*/ 220849 h 220849"/>
                  <a:gd name="connsiteX3" fmla="*/ 0 w 276224"/>
                  <a:gd name="connsiteY3" fmla="*/ 220849 h 220849"/>
                  <a:gd name="connsiteX4" fmla="*/ 0 w 276224"/>
                  <a:gd name="connsiteY4" fmla="*/ 0 h 220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4" h="220849">
                    <a:moveTo>
                      <a:pt x="0" y="0"/>
                    </a:moveTo>
                    <a:lnTo>
                      <a:pt x="276224" y="0"/>
                    </a:lnTo>
                    <a:lnTo>
                      <a:pt x="276224" y="220849"/>
                    </a:lnTo>
                    <a:lnTo>
                      <a:pt x="0" y="220849"/>
                    </a:lnTo>
                    <a:lnTo>
                      <a:pt x="0" y="0"/>
                    </a:lnTo>
                    <a:close/>
                  </a:path>
                </a:pathLst>
              </a:custGeom>
              <a:effectLst/>
            </p:spPr>
          </p:pic>
          <p:pic>
            <p:nvPicPr>
              <p:cNvPr id="28" name="图片 27" descr="图片包含 白色, 墙壁, 室内, 照片&#10;&#10;描述已自动生成"/>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565418" y="1789892"/>
                <a:ext cx="1052080" cy="639203"/>
              </a:xfrm>
              <a:custGeom>
                <a:avLst/>
                <a:gdLst>
                  <a:gd name="connsiteX0" fmla="*/ 0 w 282036"/>
                  <a:gd name="connsiteY0" fmla="*/ 0 h 171355"/>
                  <a:gd name="connsiteX1" fmla="*/ 282036 w 282036"/>
                  <a:gd name="connsiteY1" fmla="*/ 0 h 171355"/>
                  <a:gd name="connsiteX2" fmla="*/ 282036 w 282036"/>
                  <a:gd name="connsiteY2" fmla="*/ 171355 h 171355"/>
                  <a:gd name="connsiteX3" fmla="*/ 0 w 282036"/>
                  <a:gd name="connsiteY3" fmla="*/ 171355 h 171355"/>
                  <a:gd name="connsiteX4" fmla="*/ 0 w 282036"/>
                  <a:gd name="connsiteY4" fmla="*/ 0 h 17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36" h="171355">
                    <a:moveTo>
                      <a:pt x="0" y="0"/>
                    </a:moveTo>
                    <a:lnTo>
                      <a:pt x="282036" y="0"/>
                    </a:lnTo>
                    <a:lnTo>
                      <a:pt x="282036" y="171355"/>
                    </a:lnTo>
                    <a:lnTo>
                      <a:pt x="0" y="171355"/>
                    </a:lnTo>
                    <a:lnTo>
                      <a:pt x="0" y="0"/>
                    </a:lnTo>
                    <a:close/>
                  </a:path>
                </a:pathLst>
              </a:custGeom>
            </p:spPr>
          </p:pic>
          <p:pic>
            <p:nvPicPr>
              <p:cNvPr id="29" name="图片 28" descr="图片包含 白色, 墙壁, 室内, 照片&#10;&#10;描述已自动生成"/>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flipH="1">
                <a:off x="2969716" y="415210"/>
                <a:ext cx="1944060" cy="1428128"/>
              </a:xfrm>
              <a:custGeom>
                <a:avLst/>
                <a:gdLst>
                  <a:gd name="connsiteX0" fmla="*/ 0 w 939800"/>
                  <a:gd name="connsiteY0" fmla="*/ 0 h 690390"/>
                  <a:gd name="connsiteX1" fmla="*/ 939800 w 939800"/>
                  <a:gd name="connsiteY1" fmla="*/ 0 h 690390"/>
                  <a:gd name="connsiteX2" fmla="*/ 939800 w 939800"/>
                  <a:gd name="connsiteY2" fmla="*/ 690390 h 690390"/>
                  <a:gd name="connsiteX3" fmla="*/ 0 w 939800"/>
                  <a:gd name="connsiteY3" fmla="*/ 690390 h 690390"/>
                </a:gdLst>
                <a:ahLst/>
                <a:cxnLst>
                  <a:cxn ang="0">
                    <a:pos x="connsiteX0" y="connsiteY0"/>
                  </a:cxn>
                  <a:cxn ang="0">
                    <a:pos x="connsiteX1" y="connsiteY1"/>
                  </a:cxn>
                  <a:cxn ang="0">
                    <a:pos x="connsiteX2" y="connsiteY2"/>
                  </a:cxn>
                  <a:cxn ang="0">
                    <a:pos x="connsiteX3" y="connsiteY3"/>
                  </a:cxn>
                </a:cxnLst>
                <a:rect l="l" t="t" r="r" b="b"/>
                <a:pathLst>
                  <a:path w="939800" h="690390">
                    <a:moveTo>
                      <a:pt x="0" y="0"/>
                    </a:moveTo>
                    <a:lnTo>
                      <a:pt x="939800" y="0"/>
                    </a:lnTo>
                    <a:lnTo>
                      <a:pt x="939800" y="690390"/>
                    </a:lnTo>
                    <a:lnTo>
                      <a:pt x="0" y="690390"/>
                    </a:lnTo>
                    <a:close/>
                  </a:path>
                </a:pathLst>
              </a:custGeom>
            </p:spPr>
          </p:pic>
        </p:grpSp>
      </p:grpSp>
      <p:grpSp>
        <p:nvGrpSpPr>
          <p:cNvPr id="2" name="组合 1"/>
          <p:cNvGrpSpPr/>
          <p:nvPr/>
        </p:nvGrpSpPr>
        <p:grpSpPr>
          <a:xfrm flipH="1">
            <a:off x="3833446" y="1"/>
            <a:ext cx="8358554" cy="1670704"/>
            <a:chOff x="4525108" y="1"/>
            <a:chExt cx="8358554" cy="1670704"/>
          </a:xfrm>
        </p:grpSpPr>
        <p:pic>
          <p:nvPicPr>
            <p:cNvPr id="21" name="图片 20"/>
            <p:cNvPicPr>
              <a:picLocks noChangeAspect="1"/>
            </p:cNvPicPr>
            <p:nvPr/>
          </p:nvPicPr>
          <p:blipFill>
            <a:blip r:embed="rId5"/>
            <a:stretch>
              <a:fillRect/>
            </a:stretch>
          </p:blipFill>
          <p:spPr>
            <a:xfrm>
              <a:off x="7754537" y="1"/>
              <a:ext cx="5129125" cy="1670704"/>
            </a:xfrm>
            <a:prstGeom prst="rect">
              <a:avLst/>
            </a:prstGeom>
          </p:spPr>
        </p:pic>
        <p:pic>
          <p:nvPicPr>
            <p:cNvPr id="25" name="图片 24"/>
            <p:cNvPicPr>
              <a:picLocks noChangeAspect="1"/>
            </p:cNvPicPr>
            <p:nvPr/>
          </p:nvPicPr>
          <p:blipFill>
            <a:blip r:embed="rId5"/>
            <a:srcRect r="36997"/>
            <a:stretch>
              <a:fillRect/>
            </a:stretch>
          </p:blipFill>
          <p:spPr>
            <a:xfrm flipH="1">
              <a:off x="4525108" y="1"/>
              <a:ext cx="3231500" cy="1670704"/>
            </a:xfrm>
            <a:custGeom>
              <a:avLst/>
              <a:gdLst>
                <a:gd name="connsiteX0" fmla="*/ 3231500 w 3231500"/>
                <a:gd name="connsiteY0" fmla="*/ 0 h 1670704"/>
                <a:gd name="connsiteX1" fmla="*/ 0 w 3231500"/>
                <a:gd name="connsiteY1" fmla="*/ 0 h 1670704"/>
                <a:gd name="connsiteX2" fmla="*/ 0 w 3231500"/>
                <a:gd name="connsiteY2" fmla="*/ 1670704 h 1670704"/>
                <a:gd name="connsiteX3" fmla="*/ 3231500 w 3231500"/>
                <a:gd name="connsiteY3" fmla="*/ 1670704 h 1670704"/>
              </a:gdLst>
              <a:ahLst/>
              <a:cxnLst>
                <a:cxn ang="0">
                  <a:pos x="connsiteX0" y="connsiteY0"/>
                </a:cxn>
                <a:cxn ang="0">
                  <a:pos x="connsiteX1" y="connsiteY1"/>
                </a:cxn>
                <a:cxn ang="0">
                  <a:pos x="connsiteX2" y="connsiteY2"/>
                </a:cxn>
                <a:cxn ang="0">
                  <a:pos x="connsiteX3" y="connsiteY3"/>
                </a:cxn>
              </a:cxnLst>
              <a:rect l="l" t="t" r="r" b="b"/>
              <a:pathLst>
                <a:path w="3231500" h="1670704">
                  <a:moveTo>
                    <a:pt x="3231500" y="0"/>
                  </a:moveTo>
                  <a:lnTo>
                    <a:pt x="0" y="0"/>
                  </a:lnTo>
                  <a:lnTo>
                    <a:pt x="0" y="1670704"/>
                  </a:lnTo>
                  <a:lnTo>
                    <a:pt x="3231500" y="1670704"/>
                  </a:lnTo>
                  <a:close/>
                </a:path>
              </a:pathLst>
            </a:custGeom>
          </p:spPr>
        </p:pic>
      </p:grpSp>
      <p:pic>
        <p:nvPicPr>
          <p:cNvPr id="56" name="图片 55"/>
          <p:cNvPicPr>
            <a:picLocks noChangeAspect="1"/>
          </p:cNvPicPr>
          <p:nvPr/>
        </p:nvPicPr>
        <p:blipFill rotWithShape="1">
          <a:blip r:embed="rId6" cstate="print">
            <a:extLst>
              <a:ext uri="{28A0092B-C50C-407E-A947-70E740481C1C}">
                <a14:useLocalDpi xmlns:a14="http://schemas.microsoft.com/office/drawing/2010/main" val="0"/>
              </a:ext>
            </a:extLst>
          </a:blip>
          <a:srcRect t="62044"/>
          <a:stretch>
            <a:fillRect/>
          </a:stretch>
        </p:blipFill>
        <p:spPr>
          <a:xfrm>
            <a:off x="0" y="5419634"/>
            <a:ext cx="12192000" cy="1438366"/>
          </a:xfrm>
          <a:prstGeom prst="rect">
            <a:avLst/>
          </a:prstGeom>
        </p:spPr>
      </p:pic>
      <p:sp>
        <p:nvSpPr>
          <p:cNvPr id="100" name="文本框 99"/>
          <p:cNvSpPr txBox="1"/>
          <p:nvPr/>
        </p:nvSpPr>
        <p:spPr>
          <a:xfrm>
            <a:off x="895350" y="1264920"/>
            <a:ext cx="8539480" cy="4453890"/>
          </a:xfrm>
          <a:prstGeom prst="rect">
            <a:avLst/>
          </a:prstGeom>
          <a:noFill/>
          <a:ln w="9525">
            <a:noFill/>
          </a:ln>
        </p:spPr>
        <p:txBody>
          <a:bodyPr wrap="square">
            <a:spAutoFit/>
          </a:bodyPr>
          <a:p>
            <a:pPr indent="457200" fontAlgn="auto">
              <a:lnSpc>
                <a:spcPct val="175000"/>
              </a:lnSpc>
              <a:extLst>
                <a:ext uri="{35155182-B16C-46BC-9424-99874614C6A1}">
                  <wpsdc:indentchars xmlns:wpsdc="http://www.wps.cn/officeDocument/2017/drawingmlCustomData" val="200" checksum="59296752"/>
                </a:ext>
              </a:extLst>
            </a:pPr>
            <a:r>
              <a:rPr lang="zh-CN" b="0">
                <a:latin typeface="方正黑体_GBK" panose="02000000000000000000" charset="-122"/>
                <a:ea typeface="方正黑体_GBK" panose="02000000000000000000" charset="-122"/>
              </a:rPr>
              <a:t>在全党全社会喜迎党的二十大召开之际，《习近平谈治国理政》第四卷于</a:t>
            </a:r>
            <a:r>
              <a:rPr lang="en-US" altLang="zh-CN" b="0">
                <a:latin typeface="方正黑体_GBK" panose="02000000000000000000" charset="-122"/>
                <a:ea typeface="方正黑体_GBK" panose="02000000000000000000" charset="-122"/>
              </a:rPr>
              <a:t>2022</a:t>
            </a:r>
            <a:r>
              <a:rPr lang="zh-CN" altLang="en-US" b="0">
                <a:latin typeface="方正黑体_GBK" panose="02000000000000000000" charset="-122"/>
                <a:ea typeface="方正黑体_GBK" panose="02000000000000000000" charset="-122"/>
              </a:rPr>
              <a:t>年</a:t>
            </a:r>
            <a:r>
              <a:rPr lang="zh-CN" b="0">
                <a:latin typeface="方正黑体_GBK" panose="02000000000000000000" charset="-122"/>
                <a:ea typeface="方正黑体_GBK" panose="02000000000000000000" charset="-122"/>
              </a:rPr>
              <a:t>7月2日正式出版发行。该书是深入学习领会习近平新时代中国特色社会主义思想的权威读本，集中展现了马克思主义中国化时代化的最新成果，实现了马克思主义中国化新的飞跃。</a:t>
            </a:r>
            <a:endParaRPr lang="zh-CN" b="0">
              <a:latin typeface="方正黑体_GBK" panose="02000000000000000000" charset="-122"/>
              <a:ea typeface="方正黑体_GBK" panose="02000000000000000000" charset="-122"/>
            </a:endParaRPr>
          </a:p>
          <a:p>
            <a:pPr indent="457200" fontAlgn="auto">
              <a:lnSpc>
                <a:spcPct val="175000"/>
              </a:lnSpc>
              <a:extLst>
                <a:ext uri="{35155182-B16C-46BC-9424-99874614C6A1}">
                  <wpsdc:indentchars xmlns:wpsdc="http://www.wps.cn/officeDocument/2017/drawingmlCustomData" val="200" checksum="59296752"/>
                </a:ext>
              </a:extLst>
            </a:pPr>
            <a:r>
              <a:rPr lang="zh-CN" b="0">
                <a:latin typeface="方正黑体_GBK" panose="02000000000000000000" charset="-122"/>
                <a:ea typeface="方正黑体_GBK" panose="02000000000000000000" charset="-122"/>
              </a:rPr>
              <a:t>本书以“掌握历史主动，在新时代更好坚持和发展中国特色社会主义”统领全篇，深刻阐述了中国共产党和中国人民过去为什么能够成功、未来怎样才能继续成功等道理，引导我们加深对中国之路、中国之治、中国之理的理解。要深入认识历史进程、把握历史规律、掌握历史主动，从党的百年奋斗史中汲取智慧和力量，从而更加坚定、更加自觉地践行初心使命，向着实现第二个百年奋斗目标奋勇前进。</a:t>
            </a:r>
            <a:endParaRPr lang="zh-CN" b="0">
              <a:latin typeface="方正黑体_GBK" panose="02000000000000000000" charset="-122"/>
              <a:ea typeface="方正黑体_GBK"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stretch>
            <a:fillRect/>
          </a:stretch>
        </p:blipFill>
        <p:spPr>
          <a:xfrm>
            <a:off x="-1" y="0"/>
            <a:ext cx="12192002" cy="6858000"/>
          </a:xfrm>
          <a:prstGeom prst="rect">
            <a:avLst/>
          </a:prstGeom>
        </p:spPr>
      </p:pic>
      <p:grpSp>
        <p:nvGrpSpPr>
          <p:cNvPr id="4" name="组合 3"/>
          <p:cNvGrpSpPr/>
          <p:nvPr/>
        </p:nvGrpSpPr>
        <p:grpSpPr>
          <a:xfrm flipH="1">
            <a:off x="4779818" y="1"/>
            <a:ext cx="7412182" cy="1481544"/>
            <a:chOff x="0" y="1"/>
            <a:chExt cx="8358554" cy="1670704"/>
          </a:xfrm>
        </p:grpSpPr>
        <p:pic>
          <p:nvPicPr>
            <p:cNvPr id="21" name="图片 20"/>
            <p:cNvPicPr>
              <a:picLocks noChangeAspect="1"/>
            </p:cNvPicPr>
            <p:nvPr/>
          </p:nvPicPr>
          <p:blipFill>
            <a:blip r:embed="rId2"/>
            <a:stretch>
              <a:fillRect/>
            </a:stretch>
          </p:blipFill>
          <p:spPr>
            <a:xfrm>
              <a:off x="3229429" y="1"/>
              <a:ext cx="5129125" cy="1670704"/>
            </a:xfrm>
            <a:prstGeom prst="rect">
              <a:avLst/>
            </a:prstGeom>
          </p:spPr>
        </p:pic>
        <p:pic>
          <p:nvPicPr>
            <p:cNvPr id="25" name="图片 24"/>
            <p:cNvPicPr>
              <a:picLocks noChangeAspect="1"/>
            </p:cNvPicPr>
            <p:nvPr/>
          </p:nvPicPr>
          <p:blipFill>
            <a:blip r:embed="rId2"/>
            <a:srcRect r="36997"/>
            <a:stretch>
              <a:fillRect/>
            </a:stretch>
          </p:blipFill>
          <p:spPr>
            <a:xfrm flipH="1">
              <a:off x="0" y="1"/>
              <a:ext cx="3231500" cy="1670704"/>
            </a:xfrm>
            <a:custGeom>
              <a:avLst/>
              <a:gdLst>
                <a:gd name="connsiteX0" fmla="*/ 3231500 w 3231500"/>
                <a:gd name="connsiteY0" fmla="*/ 0 h 1670704"/>
                <a:gd name="connsiteX1" fmla="*/ 0 w 3231500"/>
                <a:gd name="connsiteY1" fmla="*/ 0 h 1670704"/>
                <a:gd name="connsiteX2" fmla="*/ 0 w 3231500"/>
                <a:gd name="connsiteY2" fmla="*/ 1670704 h 1670704"/>
                <a:gd name="connsiteX3" fmla="*/ 3231500 w 3231500"/>
                <a:gd name="connsiteY3" fmla="*/ 1670704 h 1670704"/>
              </a:gdLst>
              <a:ahLst/>
              <a:cxnLst>
                <a:cxn ang="0">
                  <a:pos x="connsiteX0" y="connsiteY0"/>
                </a:cxn>
                <a:cxn ang="0">
                  <a:pos x="connsiteX1" y="connsiteY1"/>
                </a:cxn>
                <a:cxn ang="0">
                  <a:pos x="connsiteX2" y="connsiteY2"/>
                </a:cxn>
                <a:cxn ang="0">
                  <a:pos x="connsiteX3" y="connsiteY3"/>
                </a:cxn>
              </a:cxnLst>
              <a:rect l="l" t="t" r="r" b="b"/>
              <a:pathLst>
                <a:path w="3231500" h="1670704">
                  <a:moveTo>
                    <a:pt x="3231500" y="0"/>
                  </a:moveTo>
                  <a:lnTo>
                    <a:pt x="0" y="0"/>
                  </a:lnTo>
                  <a:lnTo>
                    <a:pt x="0" y="1670704"/>
                  </a:lnTo>
                  <a:lnTo>
                    <a:pt x="3231500" y="1670704"/>
                  </a:lnTo>
                  <a:close/>
                </a:path>
              </a:pathLst>
            </a:custGeom>
          </p:spPr>
        </p:pic>
      </p:grpSp>
      <p:pic>
        <p:nvPicPr>
          <p:cNvPr id="30" name="图片 29"/>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r="56632" b="47592"/>
          <a:stretch>
            <a:fillRect/>
          </a:stretch>
        </p:blipFill>
        <p:spPr>
          <a:xfrm rot="16200000" flipV="1">
            <a:off x="8494447" y="3160447"/>
            <a:ext cx="3086337" cy="4308765"/>
          </a:xfrm>
          <a:prstGeom prst="rect">
            <a:avLst/>
          </a:prstGeom>
        </p:spPr>
      </p:pic>
      <p:pic>
        <p:nvPicPr>
          <p:cNvPr id="480" name="图片 479"/>
          <p:cNvPicPr>
            <a:picLocks noChangeAspect="1"/>
          </p:cNvPicPr>
          <p:nvPr/>
        </p:nvPicPr>
        <p:blipFill rotWithShape="1">
          <a:blip r:embed="rId5">
            <a:extLst>
              <a:ext uri="{28A0092B-C50C-407E-A947-70E740481C1C}">
                <a14:useLocalDpi xmlns:a14="http://schemas.microsoft.com/office/drawing/2010/main" val="0"/>
              </a:ext>
            </a:extLst>
          </a:blip>
          <a:srcRect l="16852" t="81688" r="27154"/>
          <a:stretch>
            <a:fillRect/>
          </a:stretch>
        </p:blipFill>
        <p:spPr>
          <a:xfrm>
            <a:off x="0" y="2760562"/>
            <a:ext cx="12192000" cy="4097438"/>
          </a:xfrm>
          <a:custGeom>
            <a:avLst/>
            <a:gdLst>
              <a:gd name="connsiteX0" fmla="*/ 0 w 12192000"/>
              <a:gd name="connsiteY0" fmla="*/ 0 h 4097438"/>
              <a:gd name="connsiteX1" fmla="*/ 12192000 w 12192000"/>
              <a:gd name="connsiteY1" fmla="*/ 0 h 4097438"/>
              <a:gd name="connsiteX2" fmla="*/ 12192000 w 12192000"/>
              <a:gd name="connsiteY2" fmla="*/ 4097438 h 4097438"/>
              <a:gd name="connsiteX3" fmla="*/ 0 w 12192000"/>
              <a:gd name="connsiteY3" fmla="*/ 4097438 h 4097438"/>
            </a:gdLst>
            <a:ahLst/>
            <a:cxnLst>
              <a:cxn ang="0">
                <a:pos x="connsiteX0" y="connsiteY0"/>
              </a:cxn>
              <a:cxn ang="0">
                <a:pos x="connsiteX1" y="connsiteY1"/>
              </a:cxn>
              <a:cxn ang="0">
                <a:pos x="connsiteX2" y="connsiteY2"/>
              </a:cxn>
              <a:cxn ang="0">
                <a:pos x="connsiteX3" y="connsiteY3"/>
              </a:cxn>
            </a:cxnLst>
            <a:rect l="l" t="t" r="r" b="b"/>
            <a:pathLst>
              <a:path w="12192000" h="4097438">
                <a:moveTo>
                  <a:pt x="0" y="0"/>
                </a:moveTo>
                <a:lnTo>
                  <a:pt x="12192000" y="0"/>
                </a:lnTo>
                <a:lnTo>
                  <a:pt x="12192000" y="4097438"/>
                </a:lnTo>
                <a:lnTo>
                  <a:pt x="0" y="4097438"/>
                </a:lnTo>
                <a:close/>
              </a:path>
            </a:pathLst>
          </a:custGeom>
        </p:spPr>
      </p:pic>
      <p:cxnSp>
        <p:nvCxnSpPr>
          <p:cNvPr id="6" name="直接连接符 5"/>
          <p:cNvCxnSpPr/>
          <p:nvPr/>
        </p:nvCxnSpPr>
        <p:spPr>
          <a:xfrm>
            <a:off x="2560320" y="3923788"/>
            <a:ext cx="7071360" cy="0"/>
          </a:xfrm>
          <a:prstGeom prst="line">
            <a:avLst/>
          </a:prstGeom>
          <a:ln w="28575">
            <a:gradFill flip="none" rotWithShape="1">
              <a:gsLst>
                <a:gs pos="0">
                  <a:srgbClr val="F7F4EB">
                    <a:alpha val="0"/>
                  </a:srgbClr>
                </a:gs>
                <a:gs pos="50000">
                  <a:srgbClr val="C00000"/>
                </a:gs>
                <a:gs pos="100000">
                  <a:srgbClr val="F7F4EB">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r="56632" b="47592"/>
          <a:stretch>
            <a:fillRect/>
          </a:stretch>
        </p:blipFill>
        <p:spPr>
          <a:xfrm rot="5400000" flipV="1">
            <a:off x="626088" y="-626087"/>
            <a:ext cx="3161444" cy="4413620"/>
          </a:xfrm>
          <a:prstGeom prst="rect">
            <a:avLst/>
          </a:prstGeom>
        </p:spPr>
      </p:pic>
      <p:sp>
        <p:nvSpPr>
          <p:cNvPr id="3" name="圆角矩形 2"/>
          <p:cNvSpPr/>
          <p:nvPr/>
        </p:nvSpPr>
        <p:spPr>
          <a:xfrm>
            <a:off x="871855" y="2374900"/>
            <a:ext cx="10448290" cy="982980"/>
          </a:xfrm>
          <a:prstGeom prst="roundRect">
            <a:avLst>
              <a:gd name="adj" fmla="val 50000"/>
            </a:avLst>
          </a:prstGeom>
          <a:noFill/>
          <a:ln w="19050">
            <a:noFill/>
          </a:ln>
          <a:effectLst>
            <a:outerShdw blurRad="254000" sx="102000" sy="102000" algn="ctr" rotWithShape="0">
              <a:srgbClr val="C00000">
                <a:alpha val="15000"/>
              </a:srgbClr>
            </a:out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4000" b="1" spc="300" dirty="0">
                <a:gradFill flip="none" rotWithShape="1">
                  <a:gsLst>
                    <a:gs pos="0">
                      <a:srgbClr val="E20000"/>
                    </a:gs>
                    <a:gs pos="100000">
                      <a:srgbClr val="B30101"/>
                    </a:gs>
                  </a:gsLst>
                  <a:lin ang="16200000" scaled="1"/>
                  <a:tileRect/>
                </a:gradFill>
                <a:latin typeface="+mn-ea"/>
                <a:cs typeface="+mn-ea"/>
                <a:sym typeface="+mn-ea"/>
              </a:rPr>
              <a:t>学懂弄通做实，做到内化于心、外化于行</a:t>
            </a:r>
            <a:endParaRPr lang="zh-CN" altLang="en-US" sz="4000" b="1" spc="300" dirty="0">
              <a:gradFill flip="none" rotWithShape="1">
                <a:gsLst>
                  <a:gs pos="0">
                    <a:srgbClr val="E20000"/>
                  </a:gs>
                  <a:gs pos="100000">
                    <a:srgbClr val="B30101"/>
                  </a:gs>
                </a:gsLst>
                <a:lin ang="16200000" scaled="1"/>
                <a:tileRect/>
              </a:gra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sp>
        <p:nvSpPr>
          <p:cNvPr id="7" name="文本框 6"/>
          <p:cNvSpPr txBox="1"/>
          <p:nvPr/>
        </p:nvSpPr>
        <p:spPr>
          <a:xfrm>
            <a:off x="147955" y="154940"/>
            <a:ext cx="10365740" cy="460375"/>
          </a:xfrm>
          <a:prstGeom prst="rect">
            <a:avLst/>
          </a:prstGeom>
          <a:noFill/>
        </p:spPr>
        <p:txBody>
          <a:bodyPr wrap="square" rtlCol="0">
            <a:spAutoFit/>
          </a:bodyPr>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提高政治站位，提升学习实效</a:t>
            </a:r>
            <a:endParaRPr lang="zh-CN" altLang="en-US" sz="2400" b="1" spc="300" dirty="0">
              <a:solidFill>
                <a:srgbClr val="D90E16"/>
              </a:solidFill>
              <a:effectLst>
                <a:outerShdw blurRad="38100" dist="38100" dir="2700000" algn="tl">
                  <a:srgbClr val="000000">
                    <a:alpha val="43137"/>
                  </a:srgbClr>
                </a:outerShdw>
              </a:effectLst>
              <a:latin typeface="+mn-ea"/>
              <a:ea typeface="方正黑体_GBK" panose="02000000000000000000" charset="-122"/>
              <a:cs typeface="+mn-ea"/>
              <a:sym typeface="+mn-ea"/>
            </a:endParaRPr>
          </a:p>
        </p:txBody>
      </p:sp>
      <p:cxnSp>
        <p:nvCxnSpPr>
          <p:cNvPr id="48" name="直接连接符 47"/>
          <p:cNvCxnSpPr/>
          <p:nvPr/>
        </p:nvCxnSpPr>
        <p:spPr>
          <a:xfrm>
            <a:off x="147955" y="743585"/>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39140" y="1188085"/>
            <a:ext cx="10713720" cy="4290695"/>
            <a:chOff x="1619" y="2381"/>
            <a:chExt cx="16872" cy="6757"/>
          </a:xfrm>
        </p:grpSpPr>
        <p:sp>
          <p:nvSpPr>
            <p:cNvPr id="13" name="文本框 12"/>
            <p:cNvSpPr txBox="1"/>
            <p:nvPr/>
          </p:nvSpPr>
          <p:spPr>
            <a:xfrm>
              <a:off x="1709" y="5107"/>
              <a:ext cx="16773" cy="580"/>
            </a:xfrm>
            <a:prstGeom prst="rect">
              <a:avLst/>
            </a:prstGeom>
            <a:noFill/>
          </p:spPr>
          <p:txBody>
            <a:bodyPr wrap="square" rtlCol="0">
              <a:spAutoFit/>
            </a:bodyPr>
            <a:lstStyle/>
            <a:p>
              <a:pPr algn="dist"/>
              <a:r>
                <a:rPr lang="en-US" altLang="zh-CN" dirty="0">
                  <a:solidFill>
                    <a:schemeClr val="bg1">
                      <a:lumMod val="65000"/>
                    </a:schemeClr>
                  </a:solidFill>
                  <a:latin typeface="方正黑体_GBK" panose="02000000000000000000" charset="-122"/>
                  <a:ea typeface="方正黑体_GBK" panose="02000000000000000000" charset="-122"/>
                  <a:cs typeface="+mn-ea"/>
                  <a:sym typeface="方正黑体_GBK" panose="02000000000000000000" charset="-122"/>
                </a:rPr>
                <a:t>···············</a:t>
              </a:r>
              <a:r>
                <a:rPr lang="en-US" altLang="zh-CN" dirty="0">
                  <a:solidFill>
                    <a:schemeClr val="bg1">
                      <a:lumMod val="65000"/>
                    </a:schemeClr>
                  </a:solidFill>
                  <a:latin typeface="方正黑体_GBK" panose="02000000000000000000" charset="-122"/>
                  <a:ea typeface="方正黑体_GBK" panose="02000000000000000000" charset="-122"/>
                  <a:cs typeface="+mn-ea"/>
                  <a:sym typeface="方正黑体_GBK" panose="02000000000000000000" charset="-122"/>
                </a:rPr>
                <a:t>····················</a:t>
              </a:r>
              <a:r>
                <a:rPr lang="en-US" altLang="zh-CN" dirty="0">
                  <a:solidFill>
                    <a:schemeClr val="bg1">
                      <a:lumMod val="65000"/>
                    </a:schemeClr>
                  </a:solidFill>
                  <a:latin typeface="方正黑体_GBK" panose="02000000000000000000" charset="-122"/>
                  <a:ea typeface="方正黑体_GBK" panose="02000000000000000000" charset="-122"/>
                  <a:cs typeface="+mn-ea"/>
                  <a:sym typeface="方正黑体_GBK" panose="02000000000000000000" charset="-122"/>
                </a:rPr>
                <a:t>········</a:t>
              </a:r>
              <a:endParaRPr lang="zh-CN" altLang="en-US" dirty="0">
                <a:solidFill>
                  <a:schemeClr val="bg1">
                    <a:lumMod val="65000"/>
                  </a:schemeClr>
                </a:solidFill>
                <a:latin typeface="方正黑体_GBK" panose="02000000000000000000" charset="-122"/>
                <a:ea typeface="方正黑体_GBK" panose="02000000000000000000" charset="-122"/>
                <a:cs typeface="+mn-ea"/>
                <a:sym typeface="方正黑体_GBK" panose="02000000000000000000" charset="-122"/>
              </a:endParaRPr>
            </a:p>
          </p:txBody>
        </p:sp>
        <p:sp>
          <p:nvSpPr>
            <p:cNvPr id="16" name="i$ľídè"/>
            <p:cNvSpPr/>
            <p:nvPr/>
          </p:nvSpPr>
          <p:spPr>
            <a:xfrm>
              <a:off x="1629" y="5101"/>
              <a:ext cx="4706" cy="592"/>
            </a:xfrm>
            <a:prstGeom prst="roundRect">
              <a:avLst>
                <a:gd name="adj" fmla="val 50000"/>
              </a:avLst>
            </a:prstGeom>
            <a:gradFill>
              <a:gsLst>
                <a:gs pos="100000">
                  <a:srgbClr val="C00000"/>
                </a:gs>
                <a:gs pos="0">
                  <a:srgbClr val="EE0000"/>
                </a:gs>
              </a:gsLst>
              <a:lin ang="2700000" scaled="1"/>
            </a:gradFill>
            <a:ln>
              <a:noFill/>
            </a:ln>
            <a:effectLst>
              <a:outerShdw blurRad="3556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rgbClr val="FFEF99"/>
                  </a:solidFill>
                  <a:latin typeface="方正黑体_GBK" panose="02000000000000000000" charset="-122"/>
                  <a:ea typeface="方正黑体_GBK" panose="02000000000000000000" charset="-122"/>
                  <a:cs typeface="方正黑体_GBK" panose="02000000000000000000" charset="-122"/>
                  <a:sym typeface="方正黑体_GBK" panose="02000000000000000000" charset="-122"/>
                </a:rPr>
                <a:t>提高政治“三力”</a:t>
              </a:r>
              <a:endParaRPr lang="zh-CN" altLang="en-US" b="1" dirty="0">
                <a:solidFill>
                  <a:srgbClr val="FFEF99"/>
                </a:solidFill>
                <a:latin typeface="方正黑体_GBK" panose="02000000000000000000" charset="-122"/>
                <a:ea typeface="方正黑体_GBK" panose="02000000000000000000" charset="-122"/>
                <a:cs typeface="方正黑体_GBK" panose="02000000000000000000" charset="-122"/>
                <a:sym typeface="方正黑体_GBK" panose="02000000000000000000" charset="-122"/>
              </a:endParaRPr>
            </a:p>
          </p:txBody>
        </p:sp>
        <p:sp>
          <p:nvSpPr>
            <p:cNvPr id="30" name="PA-矩形 23"/>
            <p:cNvSpPr/>
            <p:nvPr>
              <p:custDataLst>
                <p:tags r:id="rId2"/>
              </p:custDataLst>
            </p:nvPr>
          </p:nvSpPr>
          <p:spPr>
            <a:xfrm>
              <a:off x="1619" y="5935"/>
              <a:ext cx="4726" cy="2762"/>
            </a:xfrm>
            <a:prstGeom prst="rect">
              <a:avLst/>
            </a:prstGeom>
            <a:noFill/>
          </p:spPr>
          <p:txBody>
            <a:bodyPr vert="horz" wrap="square" lIns="0" tIns="0" rIns="0" bIns="0" rtlCol="0">
              <a:spAutoFit/>
            </a:bodyPr>
            <a:lstStyle/>
            <a:p>
              <a:pPr marL="171450" indent="-171450" algn="just" fontAlgn="auto">
                <a:lnSpc>
                  <a:spcPct val="130000"/>
                </a:lnSpc>
                <a:spcAft>
                  <a:spcPts val="600"/>
                </a:spcAft>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方正黑体_GBK" panose="02000000000000000000" charset="-122"/>
                </a:rPr>
                <a:t>把</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方正黑体_GBK" panose="02000000000000000000" charset="-122"/>
                </a:rPr>
                <a:t>坚定捍卫“两个确立”、坚决做到“两个维护”作为最深刻的政治信念、政治立场、政治忠诚</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方正黑体_GBK" panose="02000000000000000000" charset="-122"/>
                </a:rPr>
                <a:t>；</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方正黑体_GBK" panose="02000000000000000000" charset="-122"/>
              </a:endParaRPr>
            </a:p>
            <a:p>
              <a:pPr marL="171450" indent="-171450" algn="just" fontAlgn="auto">
                <a:lnSpc>
                  <a:spcPct val="130000"/>
                </a:lnSpc>
                <a:spcAft>
                  <a:spcPts val="600"/>
                </a:spcAft>
                <a:buFont typeface="Wingdings" panose="05000000000000000000" charset="0"/>
                <a:buChar char="u"/>
              </a:pP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方正黑体_GBK" panose="02000000000000000000" charset="-122"/>
                </a:rPr>
                <a:t>深刻理解国家重大发展战略的重要内涵</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方正黑体_GBK" panose="02000000000000000000" charset="-122"/>
                </a:rPr>
                <a:t>，不断提高政治判断力、政治领悟力、政治执行力。</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方正黑体_GBK" panose="02000000000000000000" charset="-122"/>
              </a:endParaRPr>
            </a:p>
          </p:txBody>
        </p:sp>
        <p:sp>
          <p:nvSpPr>
            <p:cNvPr id="19" name="iŝlíḓè"/>
            <p:cNvSpPr/>
            <p:nvPr/>
          </p:nvSpPr>
          <p:spPr>
            <a:xfrm>
              <a:off x="7698" y="5101"/>
              <a:ext cx="4706" cy="592"/>
            </a:xfrm>
            <a:prstGeom prst="roundRect">
              <a:avLst>
                <a:gd name="adj" fmla="val 50000"/>
              </a:avLst>
            </a:prstGeom>
            <a:gradFill>
              <a:gsLst>
                <a:gs pos="100000">
                  <a:srgbClr val="C00000"/>
                </a:gs>
                <a:gs pos="0">
                  <a:srgbClr val="EE0000"/>
                </a:gs>
              </a:gsLst>
              <a:lin ang="2700000" scaled="1"/>
            </a:gradFill>
            <a:ln>
              <a:noFill/>
            </a:ln>
            <a:effectLst>
              <a:outerShdw blurRad="3556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rgbClr val="FFEF99"/>
                  </a:solidFill>
                  <a:latin typeface="方正黑体_GBK" panose="02000000000000000000" charset="-122"/>
                  <a:ea typeface="方正黑体_GBK" panose="02000000000000000000" charset="-122"/>
                  <a:cs typeface="+mn-ea"/>
                  <a:sym typeface="方正黑体_GBK" panose="02000000000000000000" charset="-122"/>
                </a:rPr>
                <a:t>加强学习统筹</a:t>
              </a:r>
              <a:endParaRPr lang="zh-CN" altLang="en-US" b="1" dirty="0">
                <a:solidFill>
                  <a:srgbClr val="FFEF99"/>
                </a:solidFill>
                <a:latin typeface="方正黑体_GBK" panose="02000000000000000000" charset="-122"/>
                <a:ea typeface="方正黑体_GBK" panose="02000000000000000000" charset="-122"/>
                <a:cs typeface="+mn-ea"/>
                <a:sym typeface="方正黑体_GBK" panose="02000000000000000000" charset="-122"/>
              </a:endParaRPr>
            </a:p>
          </p:txBody>
        </p:sp>
        <p:sp>
          <p:nvSpPr>
            <p:cNvPr id="31" name="PA-矩形 23"/>
            <p:cNvSpPr/>
            <p:nvPr>
              <p:custDataLst>
                <p:tags r:id="rId3"/>
              </p:custDataLst>
            </p:nvPr>
          </p:nvSpPr>
          <p:spPr>
            <a:xfrm>
              <a:off x="7688" y="5935"/>
              <a:ext cx="4726" cy="3203"/>
            </a:xfrm>
            <a:prstGeom prst="rect">
              <a:avLst/>
            </a:prstGeom>
            <a:noFill/>
          </p:spPr>
          <p:txBody>
            <a:bodyPr vert="horz" wrap="square" lIns="0" tIns="0" rIns="0" bIns="0" rtlCol="0">
              <a:spAutoFit/>
            </a:bodyPr>
            <a:lstStyle/>
            <a:p>
              <a:pPr marL="171450" indent="-171450" algn="just" fontAlgn="auto">
                <a:lnSpc>
                  <a:spcPct val="130000"/>
                </a:lnSpc>
                <a:spcAft>
                  <a:spcPts val="600"/>
                </a:spcAft>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把学习《习近平谈治国理政》第四卷作为重要</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政治任务</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endParaRPr>
            </a:p>
            <a:p>
              <a:pPr marL="171450" indent="-171450" algn="just" fontAlgn="auto">
                <a:lnSpc>
                  <a:spcPct val="130000"/>
                </a:lnSpc>
                <a:spcAft>
                  <a:spcPts val="600"/>
                </a:spcAft>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把</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第一、二、三、四卷贯通起来</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，同学习马克思主义立场观点方法结合起来，深入体会习近平总书记治国理政的深邃思想和伟大实践。</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endParaRPr>
            </a:p>
          </p:txBody>
        </p:sp>
        <p:sp>
          <p:nvSpPr>
            <p:cNvPr id="22" name="íṧlïḋe"/>
            <p:cNvSpPr/>
            <p:nvPr/>
          </p:nvSpPr>
          <p:spPr>
            <a:xfrm>
              <a:off x="13775" y="5101"/>
              <a:ext cx="4706" cy="592"/>
            </a:xfrm>
            <a:prstGeom prst="roundRect">
              <a:avLst>
                <a:gd name="adj" fmla="val 50000"/>
              </a:avLst>
            </a:prstGeom>
            <a:gradFill>
              <a:gsLst>
                <a:gs pos="100000">
                  <a:srgbClr val="C00000"/>
                </a:gs>
                <a:gs pos="0">
                  <a:srgbClr val="EE0000"/>
                </a:gs>
              </a:gsLst>
              <a:lin ang="2700000" scaled="1"/>
            </a:gradFill>
            <a:ln>
              <a:noFill/>
            </a:ln>
            <a:effectLst>
              <a:outerShdw blurRad="355600" sx="101000" sy="101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rgbClr val="FFEF99"/>
                  </a:solidFill>
                  <a:latin typeface="方正黑体_GBK" panose="02000000000000000000" charset="-122"/>
                  <a:ea typeface="方正黑体_GBK" panose="02000000000000000000" charset="-122"/>
                  <a:cs typeface="+mn-ea"/>
                  <a:sym typeface="方正黑体_GBK" panose="02000000000000000000" charset="-122"/>
                </a:rPr>
                <a:t>注重学习实效</a:t>
              </a:r>
              <a:endParaRPr lang="zh-CN" altLang="en-US" b="1" dirty="0">
                <a:solidFill>
                  <a:srgbClr val="FFEF99"/>
                </a:solidFill>
                <a:latin typeface="方正黑体_GBK" panose="02000000000000000000" charset="-122"/>
                <a:ea typeface="方正黑体_GBK" panose="02000000000000000000" charset="-122"/>
                <a:cs typeface="+mn-ea"/>
                <a:sym typeface="方正黑体_GBK" panose="02000000000000000000" charset="-122"/>
              </a:endParaRPr>
            </a:p>
          </p:txBody>
        </p:sp>
        <p:sp>
          <p:nvSpPr>
            <p:cNvPr id="32" name="PA-矩形 23"/>
            <p:cNvSpPr/>
            <p:nvPr>
              <p:custDataLst>
                <p:tags r:id="rId4"/>
              </p:custDataLst>
            </p:nvPr>
          </p:nvSpPr>
          <p:spPr>
            <a:xfrm>
              <a:off x="13765" y="5935"/>
              <a:ext cx="4726" cy="3203"/>
            </a:xfrm>
            <a:prstGeom prst="rect">
              <a:avLst/>
            </a:prstGeom>
            <a:noFill/>
          </p:spPr>
          <p:txBody>
            <a:bodyPr vert="horz" wrap="square" lIns="0" tIns="0" rIns="0" bIns="0" rtlCol="0">
              <a:spAutoFit/>
            </a:bodyPr>
            <a:lstStyle/>
            <a:p>
              <a:pPr marL="171450" indent="-171450" algn="l" fontAlgn="auto">
                <a:lnSpc>
                  <a:spcPct val="130000"/>
                </a:lnSpc>
                <a:spcAft>
                  <a:spcPts val="600"/>
                </a:spcAft>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发扬</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理论联系实际</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的优良学风，紧密结合新时代新实践新要求，</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强化需求导向、问题导向；</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endParaRPr>
            </a:p>
            <a:p>
              <a:pPr marL="171450" indent="-171450" algn="l" fontAlgn="auto">
                <a:lnSpc>
                  <a:spcPct val="130000"/>
                </a:lnSpc>
                <a:spcAft>
                  <a:spcPts val="600"/>
                </a:spcAft>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做到</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学思用贯通、知信行统一，</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rPr>
                <a:t>切实把学习成果转化为奋进新征程、建功新时代的工作举措和实际成效。</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方正黑体_GBK" panose="02000000000000000000" charset="-122"/>
              </a:endParaRPr>
            </a:p>
          </p:txBody>
        </p:sp>
        <p:grpSp>
          <p:nvGrpSpPr>
            <p:cNvPr id="35" name="组合 34"/>
            <p:cNvGrpSpPr/>
            <p:nvPr/>
          </p:nvGrpSpPr>
          <p:grpSpPr>
            <a:xfrm rot="0">
              <a:off x="2889" y="2387"/>
              <a:ext cx="2186" cy="2064"/>
              <a:chOff x="2332" y="2387"/>
              <a:chExt cx="2186" cy="2064"/>
            </a:xfrm>
          </p:grpSpPr>
          <p:sp>
            <p:nvSpPr>
              <p:cNvPr id="14" name="í$líḑê"/>
              <p:cNvSpPr/>
              <p:nvPr/>
            </p:nvSpPr>
            <p:spPr>
              <a:xfrm rot="8100000">
                <a:off x="2332" y="2387"/>
                <a:ext cx="2186" cy="2064"/>
              </a:xfrm>
              <a:prstGeom prst="teardrop">
                <a:avLst/>
              </a:prstGeom>
              <a:solidFill>
                <a:schemeClr val="bg1"/>
              </a:solidFill>
              <a:ln>
                <a:noFill/>
              </a:ln>
              <a:effectLst>
                <a:outerShdw blurRad="127000" dist="50800" dir="5400000" algn="ctr" rotWithShape="0">
                  <a:schemeClr val="bg1">
                    <a:lumMod val="50000"/>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latin typeface="方正黑体_GBK" panose="02000000000000000000" charset="-122"/>
                  <a:ea typeface="方正黑体_GBK" panose="02000000000000000000" charset="-122"/>
                  <a:cs typeface="+mn-ea"/>
                  <a:sym typeface="方正黑体_GBK" panose="02000000000000000000" charset="-122"/>
                </a:endParaRPr>
              </a:p>
            </p:txBody>
          </p:sp>
          <p:sp>
            <p:nvSpPr>
              <p:cNvPr id="15" name="iS1íḑè"/>
              <p:cNvSpPr/>
              <p:nvPr/>
            </p:nvSpPr>
            <p:spPr>
              <a:xfrm>
                <a:off x="2542" y="2580"/>
                <a:ext cx="1776" cy="1677"/>
              </a:xfrm>
              <a:prstGeom prst="ellipse">
                <a:avLst/>
              </a:prstGeom>
              <a:gradFill>
                <a:gsLst>
                  <a:gs pos="100000">
                    <a:srgbClr val="C00000"/>
                  </a:gs>
                  <a:gs pos="0">
                    <a:srgbClr val="EE0000"/>
                  </a:gs>
                </a:gsLst>
                <a:lin ang="2700000" scaled="1"/>
              </a:gradFill>
              <a:ln>
                <a:noFill/>
              </a:ln>
              <a:effectLst>
                <a:outerShdw blurRad="127000" dist="50800" dir="5400000" algn="ctr" rotWithShape="0">
                  <a:srgbClr val="FF8B3B">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方正黑体_GBK" panose="02000000000000000000" charset="-122"/>
                  <a:ea typeface="方正黑体_GBK" panose="02000000000000000000" charset="-122"/>
                  <a:cs typeface="+mn-ea"/>
                  <a:sym typeface="方正黑体_GBK" panose="02000000000000000000" charset="-122"/>
                </a:endParaRPr>
              </a:p>
            </p:txBody>
          </p:sp>
          <p:sp>
            <p:nvSpPr>
              <p:cNvPr id="9" name="open-book_66741"/>
              <p:cNvSpPr/>
              <p:nvPr/>
            </p:nvSpPr>
            <p:spPr>
              <a:xfrm>
                <a:off x="2873" y="3042"/>
                <a:ext cx="1105" cy="693"/>
              </a:xfrm>
              <a:custGeom>
                <a:avLst/>
                <a:gdLst>
                  <a:gd name="connsiteX0" fmla="*/ 382638 w 607709"/>
                  <a:gd name="connsiteY0" fmla="*/ 192361 h 399894"/>
                  <a:gd name="connsiteX1" fmla="*/ 471871 w 607709"/>
                  <a:gd name="connsiteY1" fmla="*/ 192361 h 399894"/>
                  <a:gd name="connsiteX2" fmla="*/ 488877 w 607709"/>
                  <a:gd name="connsiteY2" fmla="*/ 209438 h 399894"/>
                  <a:gd name="connsiteX3" fmla="*/ 471871 w 607709"/>
                  <a:gd name="connsiteY3" fmla="*/ 226515 h 399894"/>
                  <a:gd name="connsiteX4" fmla="*/ 382638 w 607709"/>
                  <a:gd name="connsiteY4" fmla="*/ 226515 h 399894"/>
                  <a:gd name="connsiteX5" fmla="*/ 365529 w 607709"/>
                  <a:gd name="connsiteY5" fmla="*/ 209438 h 399894"/>
                  <a:gd name="connsiteX6" fmla="*/ 382638 w 607709"/>
                  <a:gd name="connsiteY6" fmla="*/ 192361 h 399894"/>
                  <a:gd name="connsiteX7" fmla="*/ 135931 w 607709"/>
                  <a:gd name="connsiteY7" fmla="*/ 192361 h 399894"/>
                  <a:gd name="connsiteX8" fmla="*/ 225113 w 607709"/>
                  <a:gd name="connsiteY8" fmla="*/ 192361 h 399894"/>
                  <a:gd name="connsiteX9" fmla="*/ 242110 w 607709"/>
                  <a:gd name="connsiteY9" fmla="*/ 209438 h 399894"/>
                  <a:gd name="connsiteX10" fmla="*/ 225113 w 607709"/>
                  <a:gd name="connsiteY10" fmla="*/ 226515 h 399894"/>
                  <a:gd name="connsiteX11" fmla="*/ 135931 w 607709"/>
                  <a:gd name="connsiteY11" fmla="*/ 226515 h 399894"/>
                  <a:gd name="connsiteX12" fmla="*/ 118832 w 607709"/>
                  <a:gd name="connsiteY12" fmla="*/ 209438 h 399894"/>
                  <a:gd name="connsiteX13" fmla="*/ 135931 w 607709"/>
                  <a:gd name="connsiteY13" fmla="*/ 192361 h 399894"/>
                  <a:gd name="connsiteX14" fmla="*/ 382638 w 607709"/>
                  <a:gd name="connsiteY14" fmla="*/ 96957 h 399894"/>
                  <a:gd name="connsiteX15" fmla="*/ 471871 w 607709"/>
                  <a:gd name="connsiteY15" fmla="*/ 96957 h 399894"/>
                  <a:gd name="connsiteX16" fmla="*/ 488877 w 607709"/>
                  <a:gd name="connsiteY16" fmla="*/ 114015 h 399894"/>
                  <a:gd name="connsiteX17" fmla="*/ 471871 w 607709"/>
                  <a:gd name="connsiteY17" fmla="*/ 130970 h 399894"/>
                  <a:gd name="connsiteX18" fmla="*/ 382638 w 607709"/>
                  <a:gd name="connsiteY18" fmla="*/ 130970 h 399894"/>
                  <a:gd name="connsiteX19" fmla="*/ 365529 w 607709"/>
                  <a:gd name="connsiteY19" fmla="*/ 114015 h 399894"/>
                  <a:gd name="connsiteX20" fmla="*/ 382638 w 607709"/>
                  <a:gd name="connsiteY20" fmla="*/ 96957 h 399894"/>
                  <a:gd name="connsiteX21" fmla="*/ 135931 w 607709"/>
                  <a:gd name="connsiteY21" fmla="*/ 96957 h 399894"/>
                  <a:gd name="connsiteX22" fmla="*/ 225113 w 607709"/>
                  <a:gd name="connsiteY22" fmla="*/ 96957 h 399894"/>
                  <a:gd name="connsiteX23" fmla="*/ 242110 w 607709"/>
                  <a:gd name="connsiteY23" fmla="*/ 114015 h 399894"/>
                  <a:gd name="connsiteX24" fmla="*/ 225113 w 607709"/>
                  <a:gd name="connsiteY24" fmla="*/ 130970 h 399894"/>
                  <a:gd name="connsiteX25" fmla="*/ 135931 w 607709"/>
                  <a:gd name="connsiteY25" fmla="*/ 130970 h 399894"/>
                  <a:gd name="connsiteX26" fmla="*/ 118832 w 607709"/>
                  <a:gd name="connsiteY26" fmla="*/ 114015 h 399894"/>
                  <a:gd name="connsiteX27" fmla="*/ 135931 w 607709"/>
                  <a:gd name="connsiteY27" fmla="*/ 96957 h 399894"/>
                  <a:gd name="connsiteX28" fmla="*/ 557622 w 607709"/>
                  <a:gd name="connsiteY28" fmla="*/ 74354 h 399894"/>
                  <a:gd name="connsiteX29" fmla="*/ 557622 w 607709"/>
                  <a:gd name="connsiteY29" fmla="*/ 330654 h 399894"/>
                  <a:gd name="connsiteX30" fmla="*/ 550349 w 607709"/>
                  <a:gd name="connsiteY30" fmla="*/ 344666 h 399894"/>
                  <a:gd name="connsiteX31" fmla="*/ 534678 w 607709"/>
                  <a:gd name="connsiteY31" fmla="*/ 346711 h 399894"/>
                  <a:gd name="connsiteX32" fmla="*/ 422211 w 607709"/>
                  <a:gd name="connsiteY32" fmla="*/ 326256 h 399894"/>
                  <a:gd name="connsiteX33" fmla="*/ 320909 w 607709"/>
                  <a:gd name="connsiteY33" fmla="*/ 342825 h 399894"/>
                  <a:gd name="connsiteX34" fmla="*/ 320909 w 607709"/>
                  <a:gd name="connsiteY34" fmla="*/ 365734 h 399894"/>
                  <a:gd name="connsiteX35" fmla="*/ 573600 w 607709"/>
                  <a:gd name="connsiteY35" fmla="*/ 365734 h 399894"/>
                  <a:gd name="connsiteX36" fmla="*/ 573600 w 607709"/>
                  <a:gd name="connsiteY36" fmla="*/ 74354 h 399894"/>
                  <a:gd name="connsiteX37" fmla="*/ 34108 w 607709"/>
                  <a:gd name="connsiteY37" fmla="*/ 74354 h 399894"/>
                  <a:gd name="connsiteX38" fmla="*/ 34108 w 607709"/>
                  <a:gd name="connsiteY38" fmla="*/ 365734 h 399894"/>
                  <a:gd name="connsiteX39" fmla="*/ 286800 w 607709"/>
                  <a:gd name="connsiteY39" fmla="*/ 365734 h 399894"/>
                  <a:gd name="connsiteX40" fmla="*/ 286800 w 607709"/>
                  <a:gd name="connsiteY40" fmla="*/ 342825 h 399894"/>
                  <a:gd name="connsiteX41" fmla="*/ 185498 w 607709"/>
                  <a:gd name="connsiteY41" fmla="*/ 326256 h 399894"/>
                  <a:gd name="connsiteX42" fmla="*/ 73031 w 607709"/>
                  <a:gd name="connsiteY42" fmla="*/ 346711 h 399894"/>
                  <a:gd name="connsiteX43" fmla="*/ 67193 w 607709"/>
                  <a:gd name="connsiteY43" fmla="*/ 347734 h 399894"/>
                  <a:gd name="connsiteX44" fmla="*/ 57360 w 607709"/>
                  <a:gd name="connsiteY44" fmla="*/ 344666 h 399894"/>
                  <a:gd name="connsiteX45" fmla="*/ 50087 w 607709"/>
                  <a:gd name="connsiteY45" fmla="*/ 330654 h 399894"/>
                  <a:gd name="connsiteX46" fmla="*/ 50087 w 607709"/>
                  <a:gd name="connsiteY46" fmla="*/ 74354 h 399894"/>
                  <a:gd name="connsiteX47" fmla="*/ 422211 w 607709"/>
                  <a:gd name="connsiteY47" fmla="*/ 34057 h 399894"/>
                  <a:gd name="connsiteX48" fmla="*/ 320909 w 607709"/>
                  <a:gd name="connsiteY48" fmla="*/ 50626 h 399894"/>
                  <a:gd name="connsiteX49" fmla="*/ 320909 w 607709"/>
                  <a:gd name="connsiteY49" fmla="*/ 307029 h 399894"/>
                  <a:gd name="connsiteX50" fmla="*/ 422211 w 607709"/>
                  <a:gd name="connsiteY50" fmla="*/ 292096 h 399894"/>
                  <a:gd name="connsiteX51" fmla="*/ 523513 w 607709"/>
                  <a:gd name="connsiteY51" fmla="*/ 307029 h 399894"/>
                  <a:gd name="connsiteX52" fmla="*/ 523513 w 607709"/>
                  <a:gd name="connsiteY52" fmla="*/ 50626 h 399894"/>
                  <a:gd name="connsiteX53" fmla="*/ 422211 w 607709"/>
                  <a:gd name="connsiteY53" fmla="*/ 34057 h 399894"/>
                  <a:gd name="connsiteX54" fmla="*/ 185498 w 607709"/>
                  <a:gd name="connsiteY54" fmla="*/ 34057 h 399894"/>
                  <a:gd name="connsiteX55" fmla="*/ 84299 w 607709"/>
                  <a:gd name="connsiteY55" fmla="*/ 50626 h 399894"/>
                  <a:gd name="connsiteX56" fmla="*/ 84299 w 607709"/>
                  <a:gd name="connsiteY56" fmla="*/ 307029 h 399894"/>
                  <a:gd name="connsiteX57" fmla="*/ 185498 w 607709"/>
                  <a:gd name="connsiteY57" fmla="*/ 292096 h 399894"/>
                  <a:gd name="connsiteX58" fmla="*/ 286800 w 607709"/>
                  <a:gd name="connsiteY58" fmla="*/ 307029 h 399894"/>
                  <a:gd name="connsiteX59" fmla="*/ 286800 w 607709"/>
                  <a:gd name="connsiteY59" fmla="*/ 50626 h 399894"/>
                  <a:gd name="connsiteX60" fmla="*/ 185498 w 607709"/>
                  <a:gd name="connsiteY60" fmla="*/ 34057 h 399894"/>
                  <a:gd name="connsiteX61" fmla="*/ 185498 w 607709"/>
                  <a:gd name="connsiteY61" fmla="*/ 0 h 399894"/>
                  <a:gd name="connsiteX62" fmla="*/ 303905 w 607709"/>
                  <a:gd name="connsiteY62" fmla="*/ 20455 h 399894"/>
                  <a:gd name="connsiteX63" fmla="*/ 422211 w 607709"/>
                  <a:gd name="connsiteY63" fmla="*/ 0 h 399894"/>
                  <a:gd name="connsiteX64" fmla="*/ 546457 w 607709"/>
                  <a:gd name="connsiteY64" fmla="*/ 22500 h 399894"/>
                  <a:gd name="connsiteX65" fmla="*/ 557622 w 607709"/>
                  <a:gd name="connsiteY65" fmla="*/ 38455 h 399894"/>
                  <a:gd name="connsiteX66" fmla="*/ 557622 w 607709"/>
                  <a:gd name="connsiteY66" fmla="*/ 40296 h 399894"/>
                  <a:gd name="connsiteX67" fmla="*/ 590706 w 607709"/>
                  <a:gd name="connsiteY67" fmla="*/ 40296 h 399894"/>
                  <a:gd name="connsiteX68" fmla="*/ 607709 w 607709"/>
                  <a:gd name="connsiteY68" fmla="*/ 57376 h 399894"/>
                  <a:gd name="connsiteX69" fmla="*/ 607709 w 607709"/>
                  <a:gd name="connsiteY69" fmla="*/ 382814 h 399894"/>
                  <a:gd name="connsiteX70" fmla="*/ 590706 w 607709"/>
                  <a:gd name="connsiteY70" fmla="*/ 399894 h 399894"/>
                  <a:gd name="connsiteX71" fmla="*/ 17105 w 607709"/>
                  <a:gd name="connsiteY71" fmla="*/ 399894 h 399894"/>
                  <a:gd name="connsiteX72" fmla="*/ 0 w 607709"/>
                  <a:gd name="connsiteY72" fmla="*/ 382814 h 399894"/>
                  <a:gd name="connsiteX73" fmla="*/ 0 w 607709"/>
                  <a:gd name="connsiteY73" fmla="*/ 57376 h 399894"/>
                  <a:gd name="connsiteX74" fmla="*/ 17105 w 607709"/>
                  <a:gd name="connsiteY74" fmla="*/ 40296 h 399894"/>
                  <a:gd name="connsiteX75" fmla="*/ 50087 w 607709"/>
                  <a:gd name="connsiteY75" fmla="*/ 40296 h 399894"/>
                  <a:gd name="connsiteX76" fmla="*/ 50087 w 607709"/>
                  <a:gd name="connsiteY76" fmla="*/ 38455 h 399894"/>
                  <a:gd name="connsiteX77" fmla="*/ 61354 w 607709"/>
                  <a:gd name="connsiteY77" fmla="*/ 22500 h 399894"/>
                  <a:gd name="connsiteX78" fmla="*/ 185498 w 607709"/>
                  <a:gd name="connsiteY78" fmla="*/ 0 h 39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7709" h="399894">
                    <a:moveTo>
                      <a:pt x="382638" y="192361"/>
                    </a:moveTo>
                    <a:lnTo>
                      <a:pt x="471871" y="192361"/>
                    </a:lnTo>
                    <a:cubicBezTo>
                      <a:pt x="481296" y="192361"/>
                      <a:pt x="488877" y="200030"/>
                      <a:pt x="488877" y="209438"/>
                    </a:cubicBezTo>
                    <a:cubicBezTo>
                      <a:pt x="488877" y="218846"/>
                      <a:pt x="481296" y="226515"/>
                      <a:pt x="471871" y="226515"/>
                    </a:cubicBezTo>
                    <a:lnTo>
                      <a:pt x="382638" y="226515"/>
                    </a:lnTo>
                    <a:cubicBezTo>
                      <a:pt x="373213" y="226515"/>
                      <a:pt x="365529" y="218846"/>
                      <a:pt x="365529" y="209438"/>
                    </a:cubicBezTo>
                    <a:cubicBezTo>
                      <a:pt x="365529" y="200030"/>
                      <a:pt x="373213" y="192361"/>
                      <a:pt x="382638" y="192361"/>
                    </a:cubicBezTo>
                    <a:close/>
                    <a:moveTo>
                      <a:pt x="135931" y="192361"/>
                    </a:moveTo>
                    <a:lnTo>
                      <a:pt x="225113" y="192361"/>
                    </a:lnTo>
                    <a:cubicBezTo>
                      <a:pt x="234533" y="192361"/>
                      <a:pt x="242110" y="200030"/>
                      <a:pt x="242110" y="209438"/>
                    </a:cubicBezTo>
                    <a:cubicBezTo>
                      <a:pt x="242110" y="218846"/>
                      <a:pt x="234533" y="226515"/>
                      <a:pt x="225113" y="226515"/>
                    </a:cubicBezTo>
                    <a:lnTo>
                      <a:pt x="135931" y="226515"/>
                    </a:lnTo>
                    <a:cubicBezTo>
                      <a:pt x="126511" y="226515"/>
                      <a:pt x="118832" y="218846"/>
                      <a:pt x="118832" y="209438"/>
                    </a:cubicBezTo>
                    <a:cubicBezTo>
                      <a:pt x="118832" y="200030"/>
                      <a:pt x="126511" y="192361"/>
                      <a:pt x="135931" y="192361"/>
                    </a:cubicBezTo>
                    <a:close/>
                    <a:moveTo>
                      <a:pt x="382638" y="96957"/>
                    </a:moveTo>
                    <a:lnTo>
                      <a:pt x="471871" y="96957"/>
                    </a:lnTo>
                    <a:cubicBezTo>
                      <a:pt x="481296" y="96957"/>
                      <a:pt x="488877" y="104618"/>
                      <a:pt x="488877" y="114015"/>
                    </a:cubicBezTo>
                    <a:cubicBezTo>
                      <a:pt x="488877" y="123412"/>
                      <a:pt x="481296" y="130970"/>
                      <a:pt x="471871" y="130970"/>
                    </a:cubicBezTo>
                    <a:lnTo>
                      <a:pt x="382638" y="130970"/>
                    </a:lnTo>
                    <a:cubicBezTo>
                      <a:pt x="373213" y="130970"/>
                      <a:pt x="365529" y="123412"/>
                      <a:pt x="365529" y="114015"/>
                    </a:cubicBezTo>
                    <a:cubicBezTo>
                      <a:pt x="365529" y="104618"/>
                      <a:pt x="373213" y="96957"/>
                      <a:pt x="382638" y="96957"/>
                    </a:cubicBezTo>
                    <a:close/>
                    <a:moveTo>
                      <a:pt x="135931" y="96957"/>
                    </a:moveTo>
                    <a:lnTo>
                      <a:pt x="225113" y="96957"/>
                    </a:lnTo>
                    <a:cubicBezTo>
                      <a:pt x="234533" y="96957"/>
                      <a:pt x="242110" y="104618"/>
                      <a:pt x="242110" y="114015"/>
                    </a:cubicBezTo>
                    <a:cubicBezTo>
                      <a:pt x="242110" y="123412"/>
                      <a:pt x="234533" y="130970"/>
                      <a:pt x="225113" y="130970"/>
                    </a:cubicBezTo>
                    <a:lnTo>
                      <a:pt x="135931" y="130970"/>
                    </a:lnTo>
                    <a:cubicBezTo>
                      <a:pt x="126511" y="130970"/>
                      <a:pt x="118832" y="123412"/>
                      <a:pt x="118832" y="114015"/>
                    </a:cubicBezTo>
                    <a:cubicBezTo>
                      <a:pt x="118832" y="104618"/>
                      <a:pt x="126511" y="96957"/>
                      <a:pt x="135931" y="96957"/>
                    </a:cubicBezTo>
                    <a:close/>
                    <a:moveTo>
                      <a:pt x="557622" y="74354"/>
                    </a:moveTo>
                    <a:lnTo>
                      <a:pt x="557622" y="330654"/>
                    </a:lnTo>
                    <a:cubicBezTo>
                      <a:pt x="557622" y="336177"/>
                      <a:pt x="554958" y="341393"/>
                      <a:pt x="550349" y="344666"/>
                    </a:cubicBezTo>
                    <a:cubicBezTo>
                      <a:pt x="545740" y="347836"/>
                      <a:pt x="539901" y="348552"/>
                      <a:pt x="534678" y="346711"/>
                    </a:cubicBezTo>
                    <a:cubicBezTo>
                      <a:pt x="497496" y="333109"/>
                      <a:pt x="459700" y="326256"/>
                      <a:pt x="422211" y="326256"/>
                    </a:cubicBezTo>
                    <a:cubicBezTo>
                      <a:pt x="388512" y="326256"/>
                      <a:pt x="354505" y="331779"/>
                      <a:pt x="320909" y="342825"/>
                    </a:cubicBezTo>
                    <a:lnTo>
                      <a:pt x="320909" y="365734"/>
                    </a:lnTo>
                    <a:lnTo>
                      <a:pt x="573600" y="365734"/>
                    </a:lnTo>
                    <a:lnTo>
                      <a:pt x="573600" y="74354"/>
                    </a:lnTo>
                    <a:close/>
                    <a:moveTo>
                      <a:pt x="34108" y="74354"/>
                    </a:moveTo>
                    <a:lnTo>
                      <a:pt x="34108" y="365734"/>
                    </a:lnTo>
                    <a:lnTo>
                      <a:pt x="286800" y="365734"/>
                    </a:lnTo>
                    <a:lnTo>
                      <a:pt x="286800" y="342825"/>
                    </a:lnTo>
                    <a:cubicBezTo>
                      <a:pt x="253203" y="331779"/>
                      <a:pt x="219197" y="326256"/>
                      <a:pt x="185498" y="326256"/>
                    </a:cubicBezTo>
                    <a:cubicBezTo>
                      <a:pt x="148009" y="326256"/>
                      <a:pt x="110213" y="333109"/>
                      <a:pt x="73031" y="346711"/>
                    </a:cubicBezTo>
                    <a:cubicBezTo>
                      <a:pt x="71188" y="347325"/>
                      <a:pt x="69139" y="347734"/>
                      <a:pt x="67193" y="347734"/>
                    </a:cubicBezTo>
                    <a:cubicBezTo>
                      <a:pt x="63710" y="347734"/>
                      <a:pt x="60330" y="346609"/>
                      <a:pt x="57360" y="344666"/>
                    </a:cubicBezTo>
                    <a:cubicBezTo>
                      <a:pt x="52853" y="341393"/>
                      <a:pt x="50087" y="336177"/>
                      <a:pt x="50087" y="330654"/>
                    </a:cubicBezTo>
                    <a:lnTo>
                      <a:pt x="50087" y="74354"/>
                    </a:lnTo>
                    <a:close/>
                    <a:moveTo>
                      <a:pt x="422211" y="34057"/>
                    </a:moveTo>
                    <a:cubicBezTo>
                      <a:pt x="388512" y="34057"/>
                      <a:pt x="354505" y="39580"/>
                      <a:pt x="320909" y="50626"/>
                    </a:cubicBezTo>
                    <a:lnTo>
                      <a:pt x="320909" y="307029"/>
                    </a:lnTo>
                    <a:cubicBezTo>
                      <a:pt x="354505" y="297108"/>
                      <a:pt x="388410" y="292096"/>
                      <a:pt x="422211" y="292096"/>
                    </a:cubicBezTo>
                    <a:cubicBezTo>
                      <a:pt x="456012" y="292096"/>
                      <a:pt x="489916" y="297108"/>
                      <a:pt x="523513" y="307029"/>
                    </a:cubicBezTo>
                    <a:lnTo>
                      <a:pt x="523513" y="50626"/>
                    </a:lnTo>
                    <a:cubicBezTo>
                      <a:pt x="489916" y="39580"/>
                      <a:pt x="455910" y="34057"/>
                      <a:pt x="422211" y="34057"/>
                    </a:cubicBezTo>
                    <a:close/>
                    <a:moveTo>
                      <a:pt x="185498" y="34057"/>
                    </a:moveTo>
                    <a:cubicBezTo>
                      <a:pt x="151799" y="34057"/>
                      <a:pt x="117793" y="39580"/>
                      <a:pt x="84299" y="50626"/>
                    </a:cubicBezTo>
                    <a:lnTo>
                      <a:pt x="84299" y="307029"/>
                    </a:lnTo>
                    <a:cubicBezTo>
                      <a:pt x="117793" y="297108"/>
                      <a:pt x="151799" y="292096"/>
                      <a:pt x="185498" y="292096"/>
                    </a:cubicBezTo>
                    <a:cubicBezTo>
                      <a:pt x="219299" y="292096"/>
                      <a:pt x="253203" y="297108"/>
                      <a:pt x="286800" y="307029"/>
                    </a:cubicBezTo>
                    <a:lnTo>
                      <a:pt x="286800" y="50626"/>
                    </a:lnTo>
                    <a:cubicBezTo>
                      <a:pt x="253203" y="39580"/>
                      <a:pt x="219197" y="34057"/>
                      <a:pt x="185498" y="34057"/>
                    </a:cubicBezTo>
                    <a:close/>
                    <a:moveTo>
                      <a:pt x="185498" y="0"/>
                    </a:moveTo>
                    <a:cubicBezTo>
                      <a:pt x="225035" y="0"/>
                      <a:pt x="264778" y="6852"/>
                      <a:pt x="303905" y="20455"/>
                    </a:cubicBezTo>
                    <a:cubicBezTo>
                      <a:pt x="342931" y="6852"/>
                      <a:pt x="382674" y="0"/>
                      <a:pt x="422211" y="0"/>
                    </a:cubicBezTo>
                    <a:cubicBezTo>
                      <a:pt x="463695" y="0"/>
                      <a:pt x="505485" y="7568"/>
                      <a:pt x="546457" y="22500"/>
                    </a:cubicBezTo>
                    <a:cubicBezTo>
                      <a:pt x="553115" y="24955"/>
                      <a:pt x="557622" y="31296"/>
                      <a:pt x="557622" y="38455"/>
                    </a:cubicBezTo>
                    <a:lnTo>
                      <a:pt x="557622" y="40296"/>
                    </a:lnTo>
                    <a:lnTo>
                      <a:pt x="590706" y="40296"/>
                    </a:lnTo>
                    <a:cubicBezTo>
                      <a:pt x="600130" y="40296"/>
                      <a:pt x="607709" y="47967"/>
                      <a:pt x="607709" y="57376"/>
                    </a:cubicBezTo>
                    <a:lnTo>
                      <a:pt x="607709" y="382814"/>
                    </a:lnTo>
                    <a:cubicBezTo>
                      <a:pt x="607709" y="392223"/>
                      <a:pt x="600130" y="399894"/>
                      <a:pt x="590706" y="399894"/>
                    </a:cubicBezTo>
                    <a:lnTo>
                      <a:pt x="17105" y="399894"/>
                    </a:lnTo>
                    <a:cubicBezTo>
                      <a:pt x="7682" y="399894"/>
                      <a:pt x="0" y="392223"/>
                      <a:pt x="0" y="382814"/>
                    </a:cubicBezTo>
                    <a:lnTo>
                      <a:pt x="0" y="57376"/>
                    </a:lnTo>
                    <a:cubicBezTo>
                      <a:pt x="0" y="47967"/>
                      <a:pt x="7682" y="40296"/>
                      <a:pt x="17105" y="40296"/>
                    </a:cubicBezTo>
                    <a:lnTo>
                      <a:pt x="50087" y="40296"/>
                    </a:lnTo>
                    <a:lnTo>
                      <a:pt x="50087" y="38455"/>
                    </a:lnTo>
                    <a:cubicBezTo>
                      <a:pt x="50087" y="31296"/>
                      <a:pt x="54594" y="24955"/>
                      <a:pt x="61354" y="22500"/>
                    </a:cubicBezTo>
                    <a:cubicBezTo>
                      <a:pt x="102224" y="7568"/>
                      <a:pt x="144014" y="0"/>
                      <a:pt x="185498" y="0"/>
                    </a:cubicBezTo>
                    <a:close/>
                  </a:path>
                </a:pathLst>
              </a:custGeom>
              <a:solidFill>
                <a:srgbClr val="FFEF99"/>
              </a:solidFill>
              <a:ln>
                <a:solidFill>
                  <a:srgbClr val="FFE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方正黑体_GBK" panose="02000000000000000000" charset="-122"/>
                  <a:ea typeface="方正黑体_GBK" panose="02000000000000000000" charset="-122"/>
                </a:endParaRPr>
              </a:p>
            </p:txBody>
          </p:sp>
        </p:grpSp>
        <p:grpSp>
          <p:nvGrpSpPr>
            <p:cNvPr id="34" name="组合 33"/>
            <p:cNvGrpSpPr/>
            <p:nvPr/>
          </p:nvGrpSpPr>
          <p:grpSpPr>
            <a:xfrm rot="0">
              <a:off x="8958" y="2440"/>
              <a:ext cx="2186" cy="2064"/>
              <a:chOff x="8601" y="2440"/>
              <a:chExt cx="2186" cy="2064"/>
            </a:xfrm>
          </p:grpSpPr>
          <p:sp>
            <p:nvSpPr>
              <p:cNvPr id="17" name="îśļíḓe"/>
              <p:cNvSpPr/>
              <p:nvPr/>
            </p:nvSpPr>
            <p:spPr>
              <a:xfrm rot="8100000">
                <a:off x="8601" y="2440"/>
                <a:ext cx="2186" cy="2064"/>
              </a:xfrm>
              <a:prstGeom prst="teardrop">
                <a:avLst/>
              </a:prstGeom>
              <a:solidFill>
                <a:schemeClr val="bg1"/>
              </a:solidFill>
              <a:ln>
                <a:noFill/>
              </a:ln>
              <a:effectLst>
                <a:outerShdw blurRad="127000" dist="50800" dir="5400000" algn="ctr" rotWithShape="0">
                  <a:schemeClr val="bg1">
                    <a:lumMod val="50000"/>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dirty="0">
                  <a:latin typeface="方正黑体_GBK" panose="02000000000000000000" charset="-122"/>
                  <a:ea typeface="方正黑体_GBK" panose="02000000000000000000" charset="-122"/>
                  <a:cs typeface="+mn-ea"/>
                  <a:sym typeface="方正黑体_GBK" panose="02000000000000000000" charset="-122"/>
                </a:endParaRPr>
              </a:p>
            </p:txBody>
          </p:sp>
          <p:sp>
            <p:nvSpPr>
              <p:cNvPr id="18" name="iṩ1ïďè"/>
              <p:cNvSpPr/>
              <p:nvPr/>
            </p:nvSpPr>
            <p:spPr>
              <a:xfrm>
                <a:off x="8810" y="2633"/>
                <a:ext cx="1776" cy="1677"/>
              </a:xfrm>
              <a:prstGeom prst="ellipse">
                <a:avLst/>
              </a:prstGeom>
              <a:gradFill>
                <a:gsLst>
                  <a:gs pos="100000">
                    <a:srgbClr val="C00000"/>
                  </a:gs>
                  <a:gs pos="0">
                    <a:srgbClr val="EE0000"/>
                  </a:gs>
                </a:gsLst>
                <a:lin ang="2700000" scaled="1"/>
              </a:gradFill>
              <a:ln>
                <a:noFill/>
              </a:ln>
              <a:effectLst>
                <a:outerShdw blurRad="127000" dist="50800" dir="5400000" algn="ctr" rotWithShape="0">
                  <a:srgbClr val="41338A">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方正黑体_GBK" panose="02000000000000000000" charset="-122"/>
                  <a:ea typeface="方正黑体_GBK" panose="02000000000000000000" charset="-122"/>
                  <a:cs typeface="+mn-ea"/>
                  <a:sym typeface="方正黑体_GBK" panose="02000000000000000000" charset="-122"/>
                </a:endParaRPr>
              </a:p>
            </p:txBody>
          </p:sp>
          <p:sp>
            <p:nvSpPr>
              <p:cNvPr id="10" name="books_90821"/>
              <p:cNvSpPr/>
              <p:nvPr/>
            </p:nvSpPr>
            <p:spPr>
              <a:xfrm>
                <a:off x="9142" y="2999"/>
                <a:ext cx="1105" cy="825"/>
              </a:xfrm>
              <a:custGeom>
                <a:avLst/>
                <a:gdLst>
                  <a:gd name="connsiteX0" fmla="*/ 212456 w 605592"/>
                  <a:gd name="connsiteY0" fmla="*/ 438915 h 474059"/>
                  <a:gd name="connsiteX1" fmla="*/ 212456 w 605592"/>
                  <a:gd name="connsiteY1" fmla="*/ 454534 h 474059"/>
                  <a:gd name="connsiteX2" fmla="*/ 275322 w 605592"/>
                  <a:gd name="connsiteY2" fmla="*/ 454534 h 474059"/>
                  <a:gd name="connsiteX3" fmla="*/ 275322 w 605592"/>
                  <a:gd name="connsiteY3" fmla="*/ 438915 h 474059"/>
                  <a:gd name="connsiteX4" fmla="*/ 19554 w 605592"/>
                  <a:gd name="connsiteY4" fmla="*/ 436084 h 474059"/>
                  <a:gd name="connsiteX5" fmla="*/ 19554 w 605592"/>
                  <a:gd name="connsiteY5" fmla="*/ 454534 h 474059"/>
                  <a:gd name="connsiteX6" fmla="*/ 118107 w 605592"/>
                  <a:gd name="connsiteY6" fmla="*/ 454534 h 474059"/>
                  <a:gd name="connsiteX7" fmla="*/ 118107 w 605592"/>
                  <a:gd name="connsiteY7" fmla="*/ 436084 h 474059"/>
                  <a:gd name="connsiteX8" fmla="*/ 317544 w 605592"/>
                  <a:gd name="connsiteY8" fmla="*/ 410762 h 474059"/>
                  <a:gd name="connsiteX9" fmla="*/ 380488 w 605592"/>
                  <a:gd name="connsiteY9" fmla="*/ 410762 h 474059"/>
                  <a:gd name="connsiteX10" fmla="*/ 380488 w 605592"/>
                  <a:gd name="connsiteY10" fmla="*/ 430309 h 474059"/>
                  <a:gd name="connsiteX11" fmla="*/ 317544 w 605592"/>
                  <a:gd name="connsiteY11" fmla="*/ 430309 h 474059"/>
                  <a:gd name="connsiteX12" fmla="*/ 155456 w 605592"/>
                  <a:gd name="connsiteY12" fmla="*/ 340479 h 474059"/>
                  <a:gd name="connsiteX13" fmla="*/ 175003 w 605592"/>
                  <a:gd name="connsiteY13" fmla="*/ 340479 h 474059"/>
                  <a:gd name="connsiteX14" fmla="*/ 175003 w 605592"/>
                  <a:gd name="connsiteY14" fmla="*/ 414855 h 474059"/>
                  <a:gd name="connsiteX15" fmla="*/ 155456 w 605592"/>
                  <a:gd name="connsiteY15" fmla="*/ 414855 h 474059"/>
                  <a:gd name="connsiteX16" fmla="*/ 155456 w 605592"/>
                  <a:gd name="connsiteY16" fmla="*/ 289036 h 474059"/>
                  <a:gd name="connsiteX17" fmla="*/ 175003 w 605592"/>
                  <a:gd name="connsiteY17" fmla="*/ 289036 h 474059"/>
                  <a:gd name="connsiteX18" fmla="*/ 175003 w 605592"/>
                  <a:gd name="connsiteY18" fmla="*/ 321920 h 474059"/>
                  <a:gd name="connsiteX19" fmla="*/ 155456 w 605592"/>
                  <a:gd name="connsiteY19" fmla="*/ 321920 h 474059"/>
                  <a:gd name="connsiteX20" fmla="*/ 317544 w 605592"/>
                  <a:gd name="connsiteY20" fmla="*/ 212120 h 474059"/>
                  <a:gd name="connsiteX21" fmla="*/ 380488 w 605592"/>
                  <a:gd name="connsiteY21" fmla="*/ 212120 h 474059"/>
                  <a:gd name="connsiteX22" fmla="*/ 380488 w 605592"/>
                  <a:gd name="connsiteY22" fmla="*/ 231667 h 474059"/>
                  <a:gd name="connsiteX23" fmla="*/ 317544 w 605592"/>
                  <a:gd name="connsiteY23" fmla="*/ 231667 h 474059"/>
                  <a:gd name="connsiteX24" fmla="*/ 212456 w 605592"/>
                  <a:gd name="connsiteY24" fmla="*/ 197394 h 474059"/>
                  <a:gd name="connsiteX25" fmla="*/ 212456 w 605592"/>
                  <a:gd name="connsiteY25" fmla="*/ 419390 h 474059"/>
                  <a:gd name="connsiteX26" fmla="*/ 275322 w 605592"/>
                  <a:gd name="connsiteY26" fmla="*/ 419390 h 474059"/>
                  <a:gd name="connsiteX27" fmla="*/ 275322 w 605592"/>
                  <a:gd name="connsiteY27" fmla="*/ 197394 h 474059"/>
                  <a:gd name="connsiteX28" fmla="*/ 512808 w 605592"/>
                  <a:gd name="connsiteY28" fmla="*/ 185777 h 474059"/>
                  <a:gd name="connsiteX29" fmla="*/ 452190 w 605592"/>
                  <a:gd name="connsiteY29" fmla="*/ 202568 h 474059"/>
                  <a:gd name="connsiteX30" fmla="*/ 520923 w 605592"/>
                  <a:gd name="connsiteY30" fmla="*/ 449848 h 474059"/>
                  <a:gd name="connsiteX31" fmla="*/ 581540 w 605592"/>
                  <a:gd name="connsiteY31" fmla="*/ 433057 h 474059"/>
                  <a:gd name="connsiteX32" fmla="*/ 155456 w 605592"/>
                  <a:gd name="connsiteY32" fmla="*/ 181847 h 474059"/>
                  <a:gd name="connsiteX33" fmla="*/ 175003 w 605592"/>
                  <a:gd name="connsiteY33" fmla="*/ 181847 h 474059"/>
                  <a:gd name="connsiteX34" fmla="*/ 175003 w 605592"/>
                  <a:gd name="connsiteY34" fmla="*/ 270477 h 474059"/>
                  <a:gd name="connsiteX35" fmla="*/ 155456 w 605592"/>
                  <a:gd name="connsiteY35" fmla="*/ 270477 h 474059"/>
                  <a:gd name="connsiteX36" fmla="*/ 317544 w 605592"/>
                  <a:gd name="connsiteY36" fmla="*/ 177825 h 474059"/>
                  <a:gd name="connsiteX37" fmla="*/ 380488 w 605592"/>
                  <a:gd name="connsiteY37" fmla="*/ 177825 h 474059"/>
                  <a:gd name="connsiteX38" fmla="*/ 380488 w 605592"/>
                  <a:gd name="connsiteY38" fmla="*/ 197372 h 474059"/>
                  <a:gd name="connsiteX39" fmla="*/ 317544 w 605592"/>
                  <a:gd name="connsiteY39" fmla="*/ 197372 h 474059"/>
                  <a:gd name="connsiteX40" fmla="*/ 212456 w 605592"/>
                  <a:gd name="connsiteY40" fmla="*/ 166643 h 474059"/>
                  <a:gd name="connsiteX41" fmla="*/ 212456 w 605592"/>
                  <a:gd name="connsiteY41" fmla="*/ 177870 h 474059"/>
                  <a:gd name="connsiteX42" fmla="*/ 275322 w 605592"/>
                  <a:gd name="connsiteY42" fmla="*/ 177870 h 474059"/>
                  <a:gd name="connsiteX43" fmla="*/ 275322 w 605592"/>
                  <a:gd name="connsiteY43" fmla="*/ 166643 h 474059"/>
                  <a:gd name="connsiteX44" fmla="*/ 502151 w 605592"/>
                  <a:gd name="connsiteY44" fmla="*/ 147607 h 474059"/>
                  <a:gd name="connsiteX45" fmla="*/ 441630 w 605592"/>
                  <a:gd name="connsiteY45" fmla="*/ 164398 h 474059"/>
                  <a:gd name="connsiteX46" fmla="*/ 447008 w 605592"/>
                  <a:gd name="connsiteY46" fmla="*/ 183825 h 474059"/>
                  <a:gd name="connsiteX47" fmla="*/ 507626 w 605592"/>
                  <a:gd name="connsiteY47" fmla="*/ 166936 h 474059"/>
                  <a:gd name="connsiteX48" fmla="*/ 317544 w 605592"/>
                  <a:gd name="connsiteY48" fmla="*/ 143460 h 474059"/>
                  <a:gd name="connsiteX49" fmla="*/ 380488 w 605592"/>
                  <a:gd name="connsiteY49" fmla="*/ 143460 h 474059"/>
                  <a:gd name="connsiteX50" fmla="*/ 380488 w 605592"/>
                  <a:gd name="connsiteY50" fmla="*/ 163007 h 474059"/>
                  <a:gd name="connsiteX51" fmla="*/ 317544 w 605592"/>
                  <a:gd name="connsiteY51" fmla="*/ 163007 h 474059"/>
                  <a:gd name="connsiteX52" fmla="*/ 212456 w 605592"/>
                  <a:gd name="connsiteY52" fmla="*/ 135892 h 474059"/>
                  <a:gd name="connsiteX53" fmla="*/ 212456 w 605592"/>
                  <a:gd name="connsiteY53" fmla="*/ 147118 h 474059"/>
                  <a:gd name="connsiteX54" fmla="*/ 275322 w 605592"/>
                  <a:gd name="connsiteY54" fmla="*/ 147118 h 474059"/>
                  <a:gd name="connsiteX55" fmla="*/ 275322 w 605592"/>
                  <a:gd name="connsiteY55" fmla="*/ 135892 h 474059"/>
                  <a:gd name="connsiteX56" fmla="*/ 155456 w 605592"/>
                  <a:gd name="connsiteY56" fmla="*/ 130405 h 474059"/>
                  <a:gd name="connsiteX57" fmla="*/ 175003 w 605592"/>
                  <a:gd name="connsiteY57" fmla="*/ 130405 h 474059"/>
                  <a:gd name="connsiteX58" fmla="*/ 175003 w 605592"/>
                  <a:gd name="connsiteY58" fmla="*/ 164770 h 474059"/>
                  <a:gd name="connsiteX59" fmla="*/ 155456 w 605592"/>
                  <a:gd name="connsiteY59" fmla="*/ 164770 h 474059"/>
                  <a:gd name="connsiteX60" fmla="*/ 294877 w 605592"/>
                  <a:gd name="connsiteY60" fmla="*/ 122420 h 474059"/>
                  <a:gd name="connsiteX61" fmla="*/ 294877 w 605592"/>
                  <a:gd name="connsiteY61" fmla="*/ 454534 h 474059"/>
                  <a:gd name="connsiteX62" fmla="*/ 403304 w 605592"/>
                  <a:gd name="connsiteY62" fmla="*/ 454534 h 474059"/>
                  <a:gd name="connsiteX63" fmla="*/ 403304 w 605592"/>
                  <a:gd name="connsiteY63" fmla="*/ 122420 h 474059"/>
                  <a:gd name="connsiteX64" fmla="*/ 137661 w 605592"/>
                  <a:gd name="connsiteY64" fmla="*/ 108264 h 474059"/>
                  <a:gd name="connsiteX65" fmla="*/ 137661 w 605592"/>
                  <a:gd name="connsiteY65" fmla="*/ 454534 h 474059"/>
                  <a:gd name="connsiteX66" fmla="*/ 192902 w 605592"/>
                  <a:gd name="connsiteY66" fmla="*/ 454534 h 474059"/>
                  <a:gd name="connsiteX67" fmla="*/ 192902 w 605592"/>
                  <a:gd name="connsiteY67" fmla="*/ 108264 h 474059"/>
                  <a:gd name="connsiteX68" fmla="*/ 212456 w 605592"/>
                  <a:gd name="connsiteY68" fmla="*/ 68043 h 474059"/>
                  <a:gd name="connsiteX69" fmla="*/ 212456 w 605592"/>
                  <a:gd name="connsiteY69" fmla="*/ 116367 h 474059"/>
                  <a:gd name="connsiteX70" fmla="*/ 275322 w 605592"/>
                  <a:gd name="connsiteY70" fmla="*/ 116367 h 474059"/>
                  <a:gd name="connsiteX71" fmla="*/ 275322 w 605592"/>
                  <a:gd name="connsiteY71" fmla="*/ 68043 h 474059"/>
                  <a:gd name="connsiteX72" fmla="*/ 478001 w 605592"/>
                  <a:gd name="connsiteY72" fmla="*/ 60624 h 474059"/>
                  <a:gd name="connsiteX73" fmla="*/ 417383 w 605592"/>
                  <a:gd name="connsiteY73" fmla="*/ 77415 h 474059"/>
                  <a:gd name="connsiteX74" fmla="*/ 436351 w 605592"/>
                  <a:gd name="connsiteY74" fmla="*/ 145556 h 474059"/>
                  <a:gd name="connsiteX75" fmla="*/ 496969 w 605592"/>
                  <a:gd name="connsiteY75" fmla="*/ 128765 h 474059"/>
                  <a:gd name="connsiteX76" fmla="*/ 19554 w 605592"/>
                  <a:gd name="connsiteY76" fmla="*/ 57305 h 474059"/>
                  <a:gd name="connsiteX77" fmla="*/ 19554 w 605592"/>
                  <a:gd name="connsiteY77" fmla="*/ 416559 h 474059"/>
                  <a:gd name="connsiteX78" fmla="*/ 118107 w 605592"/>
                  <a:gd name="connsiteY78" fmla="*/ 416559 h 474059"/>
                  <a:gd name="connsiteX79" fmla="*/ 118107 w 605592"/>
                  <a:gd name="connsiteY79" fmla="*/ 57305 h 474059"/>
                  <a:gd name="connsiteX80" fmla="*/ 19554 w 605592"/>
                  <a:gd name="connsiteY80" fmla="*/ 19525 h 474059"/>
                  <a:gd name="connsiteX81" fmla="*/ 19554 w 605592"/>
                  <a:gd name="connsiteY81" fmla="*/ 37780 h 474059"/>
                  <a:gd name="connsiteX82" fmla="*/ 118107 w 605592"/>
                  <a:gd name="connsiteY82" fmla="*/ 37780 h 474059"/>
                  <a:gd name="connsiteX83" fmla="*/ 118107 w 605592"/>
                  <a:gd name="connsiteY83" fmla="*/ 19525 h 474059"/>
                  <a:gd name="connsiteX84" fmla="*/ 0 w 605592"/>
                  <a:gd name="connsiteY84" fmla="*/ 0 h 474059"/>
                  <a:gd name="connsiteX85" fmla="*/ 137661 w 605592"/>
                  <a:gd name="connsiteY85" fmla="*/ 0 h 474059"/>
                  <a:gd name="connsiteX86" fmla="*/ 137661 w 605592"/>
                  <a:gd name="connsiteY86" fmla="*/ 88740 h 474059"/>
                  <a:gd name="connsiteX87" fmla="*/ 192902 w 605592"/>
                  <a:gd name="connsiteY87" fmla="*/ 88740 h 474059"/>
                  <a:gd name="connsiteX88" fmla="*/ 192902 w 605592"/>
                  <a:gd name="connsiteY88" fmla="*/ 48519 h 474059"/>
                  <a:gd name="connsiteX89" fmla="*/ 294877 w 605592"/>
                  <a:gd name="connsiteY89" fmla="*/ 48519 h 474059"/>
                  <a:gd name="connsiteX90" fmla="*/ 294877 w 605592"/>
                  <a:gd name="connsiteY90" fmla="*/ 102895 h 474059"/>
                  <a:gd name="connsiteX91" fmla="*/ 404184 w 605592"/>
                  <a:gd name="connsiteY91" fmla="*/ 102895 h 474059"/>
                  <a:gd name="connsiteX92" fmla="*/ 393332 w 605592"/>
                  <a:gd name="connsiteY92" fmla="*/ 63846 h 474059"/>
                  <a:gd name="connsiteX93" fmla="*/ 491591 w 605592"/>
                  <a:gd name="connsiteY93" fmla="*/ 36609 h 474059"/>
                  <a:gd name="connsiteX94" fmla="*/ 605592 w 605592"/>
                  <a:gd name="connsiteY94" fmla="*/ 446627 h 474059"/>
                  <a:gd name="connsiteX95" fmla="*/ 507332 w 605592"/>
                  <a:gd name="connsiteY95" fmla="*/ 473864 h 474059"/>
                  <a:gd name="connsiteX96" fmla="*/ 422858 w 605592"/>
                  <a:gd name="connsiteY96" fmla="*/ 169962 h 474059"/>
                  <a:gd name="connsiteX97" fmla="*/ 422858 w 605592"/>
                  <a:gd name="connsiteY97" fmla="*/ 474059 h 474059"/>
                  <a:gd name="connsiteX98" fmla="*/ 294877 w 605592"/>
                  <a:gd name="connsiteY98" fmla="*/ 474059 h 474059"/>
                  <a:gd name="connsiteX99" fmla="*/ 275322 w 605592"/>
                  <a:gd name="connsiteY99" fmla="*/ 474059 h 474059"/>
                  <a:gd name="connsiteX100" fmla="*/ 212456 w 605592"/>
                  <a:gd name="connsiteY100" fmla="*/ 474059 h 474059"/>
                  <a:gd name="connsiteX101" fmla="*/ 192902 w 605592"/>
                  <a:gd name="connsiteY101" fmla="*/ 474059 h 474059"/>
                  <a:gd name="connsiteX102" fmla="*/ 137661 w 605592"/>
                  <a:gd name="connsiteY102" fmla="*/ 474059 h 474059"/>
                  <a:gd name="connsiteX103" fmla="*/ 118107 w 605592"/>
                  <a:gd name="connsiteY103" fmla="*/ 474059 h 474059"/>
                  <a:gd name="connsiteX104" fmla="*/ 0 w 605592"/>
                  <a:gd name="connsiteY104" fmla="*/ 474059 h 47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605592" h="474059">
                    <a:moveTo>
                      <a:pt x="212456" y="438915"/>
                    </a:moveTo>
                    <a:lnTo>
                      <a:pt x="212456" y="454534"/>
                    </a:lnTo>
                    <a:lnTo>
                      <a:pt x="275322" y="454534"/>
                    </a:lnTo>
                    <a:lnTo>
                      <a:pt x="275322" y="438915"/>
                    </a:lnTo>
                    <a:close/>
                    <a:moveTo>
                      <a:pt x="19554" y="436084"/>
                    </a:moveTo>
                    <a:lnTo>
                      <a:pt x="19554" y="454534"/>
                    </a:lnTo>
                    <a:lnTo>
                      <a:pt x="118107" y="454534"/>
                    </a:lnTo>
                    <a:lnTo>
                      <a:pt x="118107" y="436084"/>
                    </a:lnTo>
                    <a:close/>
                    <a:moveTo>
                      <a:pt x="317544" y="410762"/>
                    </a:moveTo>
                    <a:lnTo>
                      <a:pt x="380488" y="410762"/>
                    </a:lnTo>
                    <a:lnTo>
                      <a:pt x="380488" y="430309"/>
                    </a:lnTo>
                    <a:lnTo>
                      <a:pt x="317544" y="430309"/>
                    </a:lnTo>
                    <a:close/>
                    <a:moveTo>
                      <a:pt x="155456" y="340479"/>
                    </a:moveTo>
                    <a:lnTo>
                      <a:pt x="175003" y="340479"/>
                    </a:lnTo>
                    <a:lnTo>
                      <a:pt x="175003" y="414855"/>
                    </a:lnTo>
                    <a:lnTo>
                      <a:pt x="155456" y="414855"/>
                    </a:lnTo>
                    <a:close/>
                    <a:moveTo>
                      <a:pt x="155456" y="289036"/>
                    </a:moveTo>
                    <a:lnTo>
                      <a:pt x="175003" y="289036"/>
                    </a:lnTo>
                    <a:lnTo>
                      <a:pt x="175003" y="321920"/>
                    </a:lnTo>
                    <a:lnTo>
                      <a:pt x="155456" y="321920"/>
                    </a:lnTo>
                    <a:close/>
                    <a:moveTo>
                      <a:pt x="317544" y="212120"/>
                    </a:moveTo>
                    <a:lnTo>
                      <a:pt x="380488" y="212120"/>
                    </a:lnTo>
                    <a:lnTo>
                      <a:pt x="380488" y="231667"/>
                    </a:lnTo>
                    <a:lnTo>
                      <a:pt x="317544" y="231667"/>
                    </a:lnTo>
                    <a:close/>
                    <a:moveTo>
                      <a:pt x="212456" y="197394"/>
                    </a:moveTo>
                    <a:lnTo>
                      <a:pt x="212456" y="419390"/>
                    </a:lnTo>
                    <a:lnTo>
                      <a:pt x="275322" y="419390"/>
                    </a:lnTo>
                    <a:lnTo>
                      <a:pt x="275322" y="197394"/>
                    </a:lnTo>
                    <a:close/>
                    <a:moveTo>
                      <a:pt x="512808" y="185777"/>
                    </a:moveTo>
                    <a:lnTo>
                      <a:pt x="452190" y="202568"/>
                    </a:lnTo>
                    <a:lnTo>
                      <a:pt x="520923" y="449848"/>
                    </a:lnTo>
                    <a:lnTo>
                      <a:pt x="581540" y="433057"/>
                    </a:lnTo>
                    <a:close/>
                    <a:moveTo>
                      <a:pt x="155456" y="181847"/>
                    </a:moveTo>
                    <a:lnTo>
                      <a:pt x="175003" y="181847"/>
                    </a:lnTo>
                    <a:lnTo>
                      <a:pt x="175003" y="270477"/>
                    </a:lnTo>
                    <a:lnTo>
                      <a:pt x="155456" y="270477"/>
                    </a:lnTo>
                    <a:close/>
                    <a:moveTo>
                      <a:pt x="317544" y="177825"/>
                    </a:moveTo>
                    <a:lnTo>
                      <a:pt x="380488" y="177825"/>
                    </a:lnTo>
                    <a:lnTo>
                      <a:pt x="380488" y="197372"/>
                    </a:lnTo>
                    <a:lnTo>
                      <a:pt x="317544" y="197372"/>
                    </a:lnTo>
                    <a:close/>
                    <a:moveTo>
                      <a:pt x="212456" y="166643"/>
                    </a:moveTo>
                    <a:lnTo>
                      <a:pt x="212456" y="177870"/>
                    </a:lnTo>
                    <a:lnTo>
                      <a:pt x="275322" y="177870"/>
                    </a:lnTo>
                    <a:lnTo>
                      <a:pt x="275322" y="166643"/>
                    </a:lnTo>
                    <a:close/>
                    <a:moveTo>
                      <a:pt x="502151" y="147607"/>
                    </a:moveTo>
                    <a:lnTo>
                      <a:pt x="441630" y="164398"/>
                    </a:lnTo>
                    <a:lnTo>
                      <a:pt x="447008" y="183825"/>
                    </a:lnTo>
                    <a:lnTo>
                      <a:pt x="507626" y="166936"/>
                    </a:lnTo>
                    <a:close/>
                    <a:moveTo>
                      <a:pt x="317544" y="143460"/>
                    </a:moveTo>
                    <a:lnTo>
                      <a:pt x="380488" y="143460"/>
                    </a:lnTo>
                    <a:lnTo>
                      <a:pt x="380488" y="163007"/>
                    </a:lnTo>
                    <a:lnTo>
                      <a:pt x="317544" y="163007"/>
                    </a:lnTo>
                    <a:close/>
                    <a:moveTo>
                      <a:pt x="212456" y="135892"/>
                    </a:moveTo>
                    <a:lnTo>
                      <a:pt x="212456" y="147118"/>
                    </a:lnTo>
                    <a:lnTo>
                      <a:pt x="275322" y="147118"/>
                    </a:lnTo>
                    <a:lnTo>
                      <a:pt x="275322" y="135892"/>
                    </a:lnTo>
                    <a:close/>
                    <a:moveTo>
                      <a:pt x="155456" y="130405"/>
                    </a:moveTo>
                    <a:lnTo>
                      <a:pt x="175003" y="130405"/>
                    </a:lnTo>
                    <a:lnTo>
                      <a:pt x="175003" y="164770"/>
                    </a:lnTo>
                    <a:lnTo>
                      <a:pt x="155456" y="164770"/>
                    </a:lnTo>
                    <a:close/>
                    <a:moveTo>
                      <a:pt x="294877" y="122420"/>
                    </a:moveTo>
                    <a:lnTo>
                      <a:pt x="294877" y="454534"/>
                    </a:lnTo>
                    <a:lnTo>
                      <a:pt x="403304" y="454534"/>
                    </a:lnTo>
                    <a:lnTo>
                      <a:pt x="403304" y="122420"/>
                    </a:lnTo>
                    <a:close/>
                    <a:moveTo>
                      <a:pt x="137661" y="108264"/>
                    </a:moveTo>
                    <a:lnTo>
                      <a:pt x="137661" y="454534"/>
                    </a:lnTo>
                    <a:lnTo>
                      <a:pt x="192902" y="454534"/>
                    </a:lnTo>
                    <a:lnTo>
                      <a:pt x="192902" y="108264"/>
                    </a:lnTo>
                    <a:close/>
                    <a:moveTo>
                      <a:pt x="212456" y="68043"/>
                    </a:moveTo>
                    <a:lnTo>
                      <a:pt x="212456" y="116367"/>
                    </a:lnTo>
                    <a:lnTo>
                      <a:pt x="275322" y="116367"/>
                    </a:lnTo>
                    <a:lnTo>
                      <a:pt x="275322" y="68043"/>
                    </a:lnTo>
                    <a:close/>
                    <a:moveTo>
                      <a:pt x="478001" y="60624"/>
                    </a:moveTo>
                    <a:lnTo>
                      <a:pt x="417383" y="77415"/>
                    </a:lnTo>
                    <a:lnTo>
                      <a:pt x="436351" y="145556"/>
                    </a:lnTo>
                    <a:lnTo>
                      <a:pt x="496969" y="128765"/>
                    </a:lnTo>
                    <a:close/>
                    <a:moveTo>
                      <a:pt x="19554" y="57305"/>
                    </a:moveTo>
                    <a:lnTo>
                      <a:pt x="19554" y="416559"/>
                    </a:lnTo>
                    <a:lnTo>
                      <a:pt x="118107" y="416559"/>
                    </a:lnTo>
                    <a:lnTo>
                      <a:pt x="118107" y="57305"/>
                    </a:lnTo>
                    <a:close/>
                    <a:moveTo>
                      <a:pt x="19554" y="19525"/>
                    </a:moveTo>
                    <a:lnTo>
                      <a:pt x="19554" y="37780"/>
                    </a:lnTo>
                    <a:lnTo>
                      <a:pt x="118107" y="37780"/>
                    </a:lnTo>
                    <a:lnTo>
                      <a:pt x="118107" y="19525"/>
                    </a:lnTo>
                    <a:close/>
                    <a:moveTo>
                      <a:pt x="0" y="0"/>
                    </a:moveTo>
                    <a:lnTo>
                      <a:pt x="137661" y="0"/>
                    </a:lnTo>
                    <a:lnTo>
                      <a:pt x="137661" y="88740"/>
                    </a:lnTo>
                    <a:lnTo>
                      <a:pt x="192902" y="88740"/>
                    </a:lnTo>
                    <a:lnTo>
                      <a:pt x="192902" y="48519"/>
                    </a:lnTo>
                    <a:lnTo>
                      <a:pt x="294877" y="48519"/>
                    </a:lnTo>
                    <a:lnTo>
                      <a:pt x="294877" y="102895"/>
                    </a:lnTo>
                    <a:lnTo>
                      <a:pt x="404184" y="102895"/>
                    </a:lnTo>
                    <a:lnTo>
                      <a:pt x="393332" y="63846"/>
                    </a:lnTo>
                    <a:lnTo>
                      <a:pt x="491591" y="36609"/>
                    </a:lnTo>
                    <a:lnTo>
                      <a:pt x="605592" y="446627"/>
                    </a:lnTo>
                    <a:lnTo>
                      <a:pt x="507332" y="473864"/>
                    </a:lnTo>
                    <a:lnTo>
                      <a:pt x="422858" y="169962"/>
                    </a:lnTo>
                    <a:lnTo>
                      <a:pt x="422858" y="474059"/>
                    </a:lnTo>
                    <a:lnTo>
                      <a:pt x="294877" y="474059"/>
                    </a:lnTo>
                    <a:lnTo>
                      <a:pt x="275322" y="474059"/>
                    </a:lnTo>
                    <a:lnTo>
                      <a:pt x="212456" y="474059"/>
                    </a:lnTo>
                    <a:lnTo>
                      <a:pt x="192902" y="474059"/>
                    </a:lnTo>
                    <a:lnTo>
                      <a:pt x="137661" y="474059"/>
                    </a:lnTo>
                    <a:lnTo>
                      <a:pt x="118107" y="474059"/>
                    </a:lnTo>
                    <a:lnTo>
                      <a:pt x="0" y="474059"/>
                    </a:lnTo>
                    <a:close/>
                  </a:path>
                </a:pathLst>
              </a:custGeom>
              <a:solidFill>
                <a:srgbClr val="FFEF99"/>
              </a:solidFill>
              <a:ln>
                <a:solidFill>
                  <a:srgbClr val="FFE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方正黑体_GBK" panose="02000000000000000000" charset="-122"/>
                  <a:ea typeface="方正黑体_GBK" panose="02000000000000000000" charset="-122"/>
                </a:endParaRPr>
              </a:p>
            </p:txBody>
          </p:sp>
        </p:grpSp>
        <p:grpSp>
          <p:nvGrpSpPr>
            <p:cNvPr id="12" name="组合 11"/>
            <p:cNvGrpSpPr/>
            <p:nvPr/>
          </p:nvGrpSpPr>
          <p:grpSpPr>
            <a:xfrm rot="0">
              <a:off x="15035" y="2381"/>
              <a:ext cx="2186" cy="2064"/>
              <a:chOff x="15479" y="2381"/>
              <a:chExt cx="2186" cy="2064"/>
            </a:xfrm>
          </p:grpSpPr>
          <p:sp>
            <p:nvSpPr>
              <p:cNvPr id="20" name="îS1íḓe"/>
              <p:cNvSpPr/>
              <p:nvPr/>
            </p:nvSpPr>
            <p:spPr>
              <a:xfrm rot="8100000">
                <a:off x="15479" y="2381"/>
                <a:ext cx="2186" cy="2064"/>
              </a:xfrm>
              <a:prstGeom prst="teardrop">
                <a:avLst/>
              </a:prstGeom>
              <a:solidFill>
                <a:schemeClr val="bg1"/>
              </a:solidFill>
              <a:ln>
                <a:noFill/>
              </a:ln>
              <a:effectLst>
                <a:outerShdw blurRad="127000" dist="50800" dir="5400000" algn="ctr" rotWithShape="0">
                  <a:schemeClr val="bg1">
                    <a:lumMod val="50000"/>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a:latin typeface="方正黑体_GBK" panose="02000000000000000000" charset="-122"/>
                  <a:ea typeface="方正黑体_GBK" panose="02000000000000000000" charset="-122"/>
                  <a:cs typeface="+mn-ea"/>
                  <a:sym typeface="方正黑体_GBK" panose="02000000000000000000" charset="-122"/>
                </a:endParaRPr>
              </a:p>
            </p:txBody>
          </p:sp>
          <p:sp>
            <p:nvSpPr>
              <p:cNvPr id="21" name="íś1îḓè"/>
              <p:cNvSpPr/>
              <p:nvPr/>
            </p:nvSpPr>
            <p:spPr>
              <a:xfrm>
                <a:off x="15688" y="2574"/>
                <a:ext cx="1776" cy="1677"/>
              </a:xfrm>
              <a:prstGeom prst="ellipse">
                <a:avLst/>
              </a:prstGeom>
              <a:gradFill>
                <a:gsLst>
                  <a:gs pos="100000">
                    <a:srgbClr val="C00000"/>
                  </a:gs>
                  <a:gs pos="0">
                    <a:srgbClr val="EE0000"/>
                  </a:gs>
                </a:gsLst>
                <a:lin ang="2700000" scaled="1"/>
              </a:gradFill>
              <a:ln>
                <a:noFill/>
              </a:ln>
              <a:effectLst>
                <a:outerShdw blurRad="127000" dist="50800" dir="5400000" algn="ctr" rotWithShape="0">
                  <a:srgbClr val="FF8B3B">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方正黑体_GBK" panose="02000000000000000000" charset="-122"/>
                  <a:ea typeface="方正黑体_GBK" panose="02000000000000000000" charset="-122"/>
                  <a:cs typeface="+mn-ea"/>
                  <a:sym typeface="方正黑体_GBK" panose="02000000000000000000" charset="-122"/>
                </a:endParaRPr>
              </a:p>
            </p:txBody>
          </p:sp>
          <p:sp>
            <p:nvSpPr>
              <p:cNvPr id="11" name="book-with-a-cd_65369"/>
              <p:cNvSpPr/>
              <p:nvPr/>
            </p:nvSpPr>
            <p:spPr>
              <a:xfrm>
                <a:off x="16049" y="2908"/>
                <a:ext cx="1047" cy="1054"/>
              </a:xfrm>
              <a:custGeom>
                <a:avLst/>
                <a:gdLst>
                  <a:gd name="connsiteX0" fmla="*/ 533503 w 571321"/>
                  <a:gd name="connsiteY0" fmla="*/ 336512 h 603412"/>
                  <a:gd name="connsiteX1" fmla="*/ 542446 w 571321"/>
                  <a:gd name="connsiteY1" fmla="*/ 341469 h 603412"/>
                  <a:gd name="connsiteX2" fmla="*/ 571264 w 571321"/>
                  <a:gd name="connsiteY2" fmla="*/ 436657 h 603412"/>
                  <a:gd name="connsiteX3" fmla="*/ 570270 w 571321"/>
                  <a:gd name="connsiteY3" fmla="*/ 455496 h 603412"/>
                  <a:gd name="connsiteX4" fmla="*/ 565301 w 571321"/>
                  <a:gd name="connsiteY4" fmla="*/ 464420 h 603412"/>
                  <a:gd name="connsiteX5" fmla="*/ 555364 w 571321"/>
                  <a:gd name="connsiteY5" fmla="*/ 466403 h 603412"/>
                  <a:gd name="connsiteX6" fmla="*/ 448044 w 571321"/>
                  <a:gd name="connsiteY6" fmla="*/ 445581 h 603412"/>
                  <a:gd name="connsiteX7" fmla="*/ 441088 w 571321"/>
                  <a:gd name="connsiteY7" fmla="*/ 436657 h 603412"/>
                  <a:gd name="connsiteX8" fmla="*/ 438107 w 571321"/>
                  <a:gd name="connsiteY8" fmla="*/ 421784 h 603412"/>
                  <a:gd name="connsiteX9" fmla="*/ 441088 w 571321"/>
                  <a:gd name="connsiteY9" fmla="*/ 405919 h 603412"/>
                  <a:gd name="connsiteX10" fmla="*/ 523566 w 571321"/>
                  <a:gd name="connsiteY10" fmla="*/ 339486 h 603412"/>
                  <a:gd name="connsiteX11" fmla="*/ 533503 w 571321"/>
                  <a:gd name="connsiteY11" fmla="*/ 336512 h 603412"/>
                  <a:gd name="connsiteX12" fmla="*/ 389445 w 571321"/>
                  <a:gd name="connsiteY12" fmla="*/ 271052 h 603412"/>
                  <a:gd name="connsiteX13" fmla="*/ 399377 w 571321"/>
                  <a:gd name="connsiteY13" fmla="*/ 274028 h 603412"/>
                  <a:gd name="connsiteX14" fmla="*/ 403351 w 571321"/>
                  <a:gd name="connsiteY14" fmla="*/ 283950 h 603412"/>
                  <a:gd name="connsiteX15" fmla="*/ 403351 w 571321"/>
                  <a:gd name="connsiteY15" fmla="*/ 389114 h 603412"/>
                  <a:gd name="connsiteX16" fmla="*/ 394411 w 571321"/>
                  <a:gd name="connsiteY16" fmla="*/ 402012 h 603412"/>
                  <a:gd name="connsiteX17" fmla="*/ 368586 w 571321"/>
                  <a:gd name="connsiteY17" fmla="*/ 436736 h 603412"/>
                  <a:gd name="connsiteX18" fmla="*/ 405337 w 571321"/>
                  <a:gd name="connsiteY18" fmla="*/ 472452 h 603412"/>
                  <a:gd name="connsiteX19" fmla="*/ 428183 w 571321"/>
                  <a:gd name="connsiteY19" fmla="*/ 464515 h 603412"/>
                  <a:gd name="connsiteX20" fmla="*/ 439109 w 571321"/>
                  <a:gd name="connsiteY20" fmla="*/ 464515 h 603412"/>
                  <a:gd name="connsiteX21" fmla="*/ 528504 w 571321"/>
                  <a:gd name="connsiteY21" fmla="*/ 534956 h 603412"/>
                  <a:gd name="connsiteX22" fmla="*/ 531484 w 571321"/>
                  <a:gd name="connsiteY22" fmla="*/ 540908 h 603412"/>
                  <a:gd name="connsiteX23" fmla="*/ 529498 w 571321"/>
                  <a:gd name="connsiteY23" fmla="*/ 547853 h 603412"/>
                  <a:gd name="connsiteX24" fmla="*/ 404344 w 571321"/>
                  <a:gd name="connsiteY24" fmla="*/ 603412 h 603412"/>
                  <a:gd name="connsiteX25" fmla="*/ 237472 w 571321"/>
                  <a:gd name="connsiteY25" fmla="*/ 436736 h 603412"/>
                  <a:gd name="connsiteX26" fmla="*/ 389445 w 571321"/>
                  <a:gd name="connsiteY26" fmla="*/ 271052 h 603412"/>
                  <a:gd name="connsiteX27" fmla="*/ 188766 w 571321"/>
                  <a:gd name="connsiteY27" fmla="*/ 55763 h 603412"/>
                  <a:gd name="connsiteX28" fmla="*/ 60604 w 571321"/>
                  <a:gd name="connsiteY28" fmla="*/ 148026 h 603412"/>
                  <a:gd name="connsiteX29" fmla="*/ 58617 w 571321"/>
                  <a:gd name="connsiteY29" fmla="*/ 151994 h 603412"/>
                  <a:gd name="connsiteX30" fmla="*/ 61597 w 571321"/>
                  <a:gd name="connsiteY30" fmla="*/ 155962 h 603412"/>
                  <a:gd name="connsiteX31" fmla="*/ 86435 w 571321"/>
                  <a:gd name="connsiteY31" fmla="*/ 169851 h 603412"/>
                  <a:gd name="connsiteX32" fmla="*/ 94383 w 571321"/>
                  <a:gd name="connsiteY32" fmla="*/ 171835 h 603412"/>
                  <a:gd name="connsiteX33" fmla="*/ 371573 w 571321"/>
                  <a:gd name="connsiteY33" fmla="*/ 132152 h 603412"/>
                  <a:gd name="connsiteX34" fmla="*/ 361637 w 571321"/>
                  <a:gd name="connsiteY34" fmla="*/ 114295 h 603412"/>
                  <a:gd name="connsiteX35" fmla="*/ 188766 w 571321"/>
                  <a:gd name="connsiteY35" fmla="*/ 55763 h 603412"/>
                  <a:gd name="connsiteX36" fmla="*/ 209258 w 571321"/>
                  <a:gd name="connsiteY36" fmla="*/ 207 h 603412"/>
                  <a:gd name="connsiteX37" fmla="*/ 221552 w 571321"/>
                  <a:gd name="connsiteY37" fmla="*/ 8144 h 603412"/>
                  <a:gd name="connsiteX38" fmla="*/ 225526 w 571321"/>
                  <a:gd name="connsiteY38" fmla="*/ 21041 h 603412"/>
                  <a:gd name="connsiteX39" fmla="*/ 390449 w 571321"/>
                  <a:gd name="connsiteY39" fmla="*/ 89493 h 603412"/>
                  <a:gd name="connsiteX40" fmla="*/ 410319 w 571321"/>
                  <a:gd name="connsiteY40" fmla="*/ 127192 h 603412"/>
                  <a:gd name="connsiteX41" fmla="*/ 428203 w 571321"/>
                  <a:gd name="connsiteY41" fmla="*/ 124216 h 603412"/>
                  <a:gd name="connsiteX42" fmla="*/ 444099 w 571321"/>
                  <a:gd name="connsiteY42" fmla="*/ 129176 h 603412"/>
                  <a:gd name="connsiteX43" fmla="*/ 451053 w 571321"/>
                  <a:gd name="connsiteY43" fmla="*/ 143065 h 603412"/>
                  <a:gd name="connsiteX44" fmla="*/ 451053 w 571321"/>
                  <a:gd name="connsiteY44" fmla="*/ 236320 h 603412"/>
                  <a:gd name="connsiteX45" fmla="*/ 405352 w 571321"/>
                  <a:gd name="connsiteY45" fmla="*/ 231359 h 603412"/>
                  <a:gd name="connsiteX46" fmla="*/ 199695 w 571321"/>
                  <a:gd name="connsiteY46" fmla="*/ 436718 h 603412"/>
                  <a:gd name="connsiteX47" fmla="*/ 251358 w 571321"/>
                  <a:gd name="connsiteY47" fmla="*/ 572631 h 603412"/>
                  <a:gd name="connsiteX48" fmla="*/ 105312 w 571321"/>
                  <a:gd name="connsiteY48" fmla="*/ 593465 h 603412"/>
                  <a:gd name="connsiteX49" fmla="*/ 77493 w 571321"/>
                  <a:gd name="connsiteY49" fmla="*/ 588504 h 603412"/>
                  <a:gd name="connsiteX50" fmla="*/ 9935 w 571321"/>
                  <a:gd name="connsiteY50" fmla="*/ 549814 h 603412"/>
                  <a:gd name="connsiteX51" fmla="*/ 0 w 571321"/>
                  <a:gd name="connsiteY51" fmla="*/ 533941 h 603412"/>
                  <a:gd name="connsiteX52" fmla="*/ 0 w 571321"/>
                  <a:gd name="connsiteY52" fmla="*/ 153978 h 603412"/>
                  <a:gd name="connsiteX53" fmla="*/ 5961 w 571321"/>
                  <a:gd name="connsiteY53" fmla="*/ 140089 h 603412"/>
                  <a:gd name="connsiteX54" fmla="*/ 194727 w 571321"/>
                  <a:gd name="connsiteY54" fmla="*/ 4175 h 603412"/>
                  <a:gd name="connsiteX55" fmla="*/ 209258 w 571321"/>
                  <a:gd name="connsiteY55" fmla="*/ 207 h 603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71321" h="603412">
                    <a:moveTo>
                      <a:pt x="533503" y="336512"/>
                    </a:moveTo>
                    <a:cubicBezTo>
                      <a:pt x="536484" y="336512"/>
                      <a:pt x="540459" y="338495"/>
                      <a:pt x="542446" y="341469"/>
                    </a:cubicBezTo>
                    <a:cubicBezTo>
                      <a:pt x="560333" y="368241"/>
                      <a:pt x="572257" y="400962"/>
                      <a:pt x="571264" y="436657"/>
                    </a:cubicBezTo>
                    <a:cubicBezTo>
                      <a:pt x="571264" y="442606"/>
                      <a:pt x="571264" y="449547"/>
                      <a:pt x="570270" y="455496"/>
                    </a:cubicBezTo>
                    <a:cubicBezTo>
                      <a:pt x="570270" y="459463"/>
                      <a:pt x="568282" y="462437"/>
                      <a:pt x="565301" y="464420"/>
                    </a:cubicBezTo>
                    <a:cubicBezTo>
                      <a:pt x="562320" y="466403"/>
                      <a:pt x="558345" y="467395"/>
                      <a:pt x="555364" y="466403"/>
                    </a:cubicBezTo>
                    <a:lnTo>
                      <a:pt x="448044" y="445581"/>
                    </a:lnTo>
                    <a:cubicBezTo>
                      <a:pt x="444070" y="444590"/>
                      <a:pt x="441088" y="440623"/>
                      <a:pt x="441088" y="436657"/>
                    </a:cubicBezTo>
                    <a:cubicBezTo>
                      <a:pt x="441088" y="430708"/>
                      <a:pt x="440095" y="425750"/>
                      <a:pt x="438107" y="421784"/>
                    </a:cubicBezTo>
                    <a:cubicBezTo>
                      <a:pt x="435126" y="415835"/>
                      <a:pt x="437114" y="409886"/>
                      <a:pt x="441088" y="405919"/>
                    </a:cubicBezTo>
                    <a:lnTo>
                      <a:pt x="523566" y="339486"/>
                    </a:lnTo>
                    <a:cubicBezTo>
                      <a:pt x="526547" y="336512"/>
                      <a:pt x="529528" y="335520"/>
                      <a:pt x="533503" y="336512"/>
                    </a:cubicBezTo>
                    <a:close/>
                    <a:moveTo>
                      <a:pt x="389445" y="271052"/>
                    </a:moveTo>
                    <a:cubicBezTo>
                      <a:pt x="393418" y="270060"/>
                      <a:pt x="396398" y="271052"/>
                      <a:pt x="399377" y="274028"/>
                    </a:cubicBezTo>
                    <a:cubicBezTo>
                      <a:pt x="402357" y="276013"/>
                      <a:pt x="403351" y="279981"/>
                      <a:pt x="403351" y="283950"/>
                    </a:cubicBezTo>
                    <a:lnTo>
                      <a:pt x="403351" y="389114"/>
                    </a:lnTo>
                    <a:cubicBezTo>
                      <a:pt x="403351" y="395067"/>
                      <a:pt x="400371" y="400028"/>
                      <a:pt x="394411" y="402012"/>
                    </a:cubicBezTo>
                    <a:cubicBezTo>
                      <a:pt x="379512" y="405980"/>
                      <a:pt x="368586" y="419870"/>
                      <a:pt x="368586" y="436736"/>
                    </a:cubicBezTo>
                    <a:cubicBezTo>
                      <a:pt x="368586" y="456578"/>
                      <a:pt x="384478" y="472452"/>
                      <a:pt x="405337" y="472452"/>
                    </a:cubicBezTo>
                    <a:cubicBezTo>
                      <a:pt x="413283" y="472452"/>
                      <a:pt x="422223" y="469476"/>
                      <a:pt x="428183" y="464515"/>
                    </a:cubicBezTo>
                    <a:cubicBezTo>
                      <a:pt x="431163" y="461539"/>
                      <a:pt x="436129" y="461539"/>
                      <a:pt x="439109" y="464515"/>
                    </a:cubicBezTo>
                    <a:lnTo>
                      <a:pt x="528504" y="534956"/>
                    </a:lnTo>
                    <a:cubicBezTo>
                      <a:pt x="530491" y="535948"/>
                      <a:pt x="531484" y="537932"/>
                      <a:pt x="531484" y="540908"/>
                    </a:cubicBezTo>
                    <a:cubicBezTo>
                      <a:pt x="531484" y="542893"/>
                      <a:pt x="530491" y="545869"/>
                      <a:pt x="529498" y="547853"/>
                    </a:cubicBezTo>
                    <a:cubicBezTo>
                      <a:pt x="498706" y="581585"/>
                      <a:pt x="454008" y="603412"/>
                      <a:pt x="404344" y="603412"/>
                    </a:cubicBezTo>
                    <a:cubicBezTo>
                      <a:pt x="312962" y="603412"/>
                      <a:pt x="237472" y="529003"/>
                      <a:pt x="237472" y="436736"/>
                    </a:cubicBezTo>
                    <a:cubicBezTo>
                      <a:pt x="237472" y="349430"/>
                      <a:pt x="305016" y="277997"/>
                      <a:pt x="389445" y="271052"/>
                    </a:cubicBezTo>
                    <a:close/>
                    <a:moveTo>
                      <a:pt x="188766" y="55763"/>
                    </a:moveTo>
                    <a:lnTo>
                      <a:pt x="60604" y="148026"/>
                    </a:lnTo>
                    <a:cubicBezTo>
                      <a:pt x="59610" y="149018"/>
                      <a:pt x="58617" y="150010"/>
                      <a:pt x="58617" y="151994"/>
                    </a:cubicBezTo>
                    <a:cubicBezTo>
                      <a:pt x="58617" y="153978"/>
                      <a:pt x="59610" y="154970"/>
                      <a:pt x="61597" y="155962"/>
                    </a:cubicBezTo>
                    <a:lnTo>
                      <a:pt x="86435" y="169851"/>
                    </a:lnTo>
                    <a:cubicBezTo>
                      <a:pt x="89416" y="171835"/>
                      <a:pt x="91403" y="171835"/>
                      <a:pt x="94383" y="171835"/>
                    </a:cubicBezTo>
                    <a:lnTo>
                      <a:pt x="371573" y="132152"/>
                    </a:lnTo>
                    <a:cubicBezTo>
                      <a:pt x="369586" y="126200"/>
                      <a:pt x="365611" y="120248"/>
                      <a:pt x="361637" y="114295"/>
                    </a:cubicBezTo>
                    <a:cubicBezTo>
                      <a:pt x="326865" y="74612"/>
                      <a:pt x="230494" y="58739"/>
                      <a:pt x="188766" y="55763"/>
                    </a:cubicBezTo>
                    <a:close/>
                    <a:moveTo>
                      <a:pt x="209258" y="207"/>
                    </a:moveTo>
                    <a:cubicBezTo>
                      <a:pt x="214101" y="951"/>
                      <a:pt x="218572" y="3680"/>
                      <a:pt x="221552" y="8144"/>
                    </a:cubicBezTo>
                    <a:cubicBezTo>
                      <a:pt x="224533" y="12112"/>
                      <a:pt x="225526" y="17072"/>
                      <a:pt x="225526" y="21041"/>
                    </a:cubicBezTo>
                    <a:cubicBezTo>
                      <a:pt x="274209" y="27985"/>
                      <a:pt x="353689" y="45842"/>
                      <a:pt x="390449" y="89493"/>
                    </a:cubicBezTo>
                    <a:cubicBezTo>
                      <a:pt x="400384" y="100406"/>
                      <a:pt x="407339" y="113303"/>
                      <a:pt x="410319" y="127192"/>
                    </a:cubicBezTo>
                    <a:lnTo>
                      <a:pt x="428203" y="124216"/>
                    </a:lnTo>
                    <a:cubicBezTo>
                      <a:pt x="434164" y="123224"/>
                      <a:pt x="439131" y="125208"/>
                      <a:pt x="444099" y="129176"/>
                    </a:cubicBezTo>
                    <a:cubicBezTo>
                      <a:pt x="448073" y="132152"/>
                      <a:pt x="451053" y="138105"/>
                      <a:pt x="451053" y="143065"/>
                    </a:cubicBezTo>
                    <a:lnTo>
                      <a:pt x="451053" y="236320"/>
                    </a:lnTo>
                    <a:cubicBezTo>
                      <a:pt x="436151" y="233344"/>
                      <a:pt x="420254" y="231359"/>
                      <a:pt x="405352" y="231359"/>
                    </a:cubicBezTo>
                    <a:cubicBezTo>
                      <a:pt x="292092" y="231359"/>
                      <a:pt x="199695" y="323622"/>
                      <a:pt x="199695" y="436718"/>
                    </a:cubicBezTo>
                    <a:cubicBezTo>
                      <a:pt x="199695" y="489298"/>
                      <a:pt x="218572" y="536917"/>
                      <a:pt x="251358" y="572631"/>
                    </a:cubicBezTo>
                    <a:lnTo>
                      <a:pt x="105312" y="593465"/>
                    </a:lnTo>
                    <a:cubicBezTo>
                      <a:pt x="95377" y="595449"/>
                      <a:pt x="85442" y="593465"/>
                      <a:pt x="77493" y="588504"/>
                    </a:cubicBezTo>
                    <a:lnTo>
                      <a:pt x="9935" y="549814"/>
                    </a:lnTo>
                    <a:cubicBezTo>
                      <a:pt x="3974" y="546838"/>
                      <a:pt x="0" y="539893"/>
                      <a:pt x="0" y="533941"/>
                    </a:cubicBezTo>
                    <a:lnTo>
                      <a:pt x="0" y="153978"/>
                    </a:lnTo>
                    <a:cubicBezTo>
                      <a:pt x="0" y="149018"/>
                      <a:pt x="1987" y="143065"/>
                      <a:pt x="5961" y="140089"/>
                    </a:cubicBezTo>
                    <a:cubicBezTo>
                      <a:pt x="8941" y="139097"/>
                      <a:pt x="194727" y="4175"/>
                      <a:pt x="194727" y="4175"/>
                    </a:cubicBezTo>
                    <a:cubicBezTo>
                      <a:pt x="199198" y="703"/>
                      <a:pt x="204414" y="-537"/>
                      <a:pt x="209258" y="207"/>
                    </a:cubicBezTo>
                    <a:close/>
                  </a:path>
                </a:pathLst>
              </a:custGeom>
              <a:solidFill>
                <a:srgbClr val="FFEF99"/>
              </a:solidFill>
              <a:ln>
                <a:solidFill>
                  <a:srgbClr val="FFE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方正黑体_GBK" panose="02000000000000000000" charset="-122"/>
                  <a:ea typeface="方正黑体_GBK" panose="02000000000000000000" charset="-122"/>
                </a:endParaRPr>
              </a:p>
            </p:txBody>
          </p:sp>
        </p:grpSp>
      </p:grpSp>
    </p:spTree>
    <p:custDataLst>
      <p:tags r:id="rId5"/>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637223" y="1034415"/>
            <a:ext cx="10917555" cy="4705985"/>
            <a:chOff x="1024" y="1629"/>
            <a:chExt cx="17193" cy="7411"/>
          </a:xfrm>
        </p:grpSpPr>
        <p:grpSp>
          <p:nvGrpSpPr>
            <p:cNvPr id="12" name="组合 11"/>
            <p:cNvGrpSpPr/>
            <p:nvPr/>
          </p:nvGrpSpPr>
          <p:grpSpPr>
            <a:xfrm>
              <a:off x="1024" y="1629"/>
              <a:ext cx="8464" cy="3745"/>
              <a:chOff x="1024" y="1629"/>
              <a:chExt cx="8464" cy="3745"/>
            </a:xfrm>
          </p:grpSpPr>
          <p:sp>
            <p:nvSpPr>
              <p:cNvPr id="5" name="矩形: 圆角 4"/>
              <p:cNvSpPr/>
              <p:nvPr/>
            </p:nvSpPr>
            <p:spPr>
              <a:xfrm>
                <a:off x="1096" y="2081"/>
                <a:ext cx="8320" cy="3293"/>
              </a:xfrm>
              <a:prstGeom prst="roundRect">
                <a:avLst>
                  <a:gd name="adj" fmla="val 4516"/>
                </a:avLst>
              </a:prstGeom>
              <a:solidFill>
                <a:schemeClr val="bg1"/>
              </a:solidFill>
              <a:ln w="12700" cap="flat" cmpd="sng" algn="ctr">
                <a:noFill/>
                <a:prstDash val="solid"/>
                <a:miter lim="800000"/>
              </a:ln>
              <a:effectLst>
                <a:outerShdw blurRad="482600" dist="1524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9" name="矩形: 圆角 8"/>
              <p:cNvSpPr/>
              <p:nvPr/>
            </p:nvSpPr>
            <p:spPr>
              <a:xfrm>
                <a:off x="1024" y="1629"/>
                <a:ext cx="8464" cy="3745"/>
              </a:xfrm>
              <a:prstGeom prst="roundRect">
                <a:avLst>
                  <a:gd name="adj" fmla="val 4516"/>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15" name="任意多边形: 形状 14"/>
              <p:cNvSpPr/>
              <p:nvPr/>
            </p:nvSpPr>
            <p:spPr>
              <a:xfrm>
                <a:off x="1024" y="5124"/>
                <a:ext cx="8464" cy="250"/>
              </a:xfrm>
              <a:custGeom>
                <a:avLst/>
                <a:gdLst>
                  <a:gd name="connsiteX0" fmla="*/ 0 w 5283427"/>
                  <a:gd name="connsiteY0" fmla="*/ 0 h 158568"/>
                  <a:gd name="connsiteX1" fmla="*/ 5283427 w 5283427"/>
                  <a:gd name="connsiteY1" fmla="*/ 0 h 158568"/>
                  <a:gd name="connsiteX2" fmla="*/ 5283427 w 5283427"/>
                  <a:gd name="connsiteY2" fmla="*/ 64143 h 158568"/>
                  <a:gd name="connsiteX3" fmla="*/ 5189002 w 5283427"/>
                  <a:gd name="connsiteY3" fmla="*/ 158568 h 158568"/>
                  <a:gd name="connsiteX4" fmla="*/ 94425 w 5283427"/>
                  <a:gd name="connsiteY4" fmla="*/ 158568 h 158568"/>
                  <a:gd name="connsiteX5" fmla="*/ 0 w 5283427"/>
                  <a:gd name="connsiteY5" fmla="*/ 64143 h 15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3427" h="158568">
                    <a:moveTo>
                      <a:pt x="0" y="0"/>
                    </a:moveTo>
                    <a:lnTo>
                      <a:pt x="5283427" y="0"/>
                    </a:lnTo>
                    <a:lnTo>
                      <a:pt x="5283427" y="64143"/>
                    </a:lnTo>
                    <a:cubicBezTo>
                      <a:pt x="5283427" y="116292"/>
                      <a:pt x="5241151" y="158568"/>
                      <a:pt x="5189002" y="158568"/>
                    </a:cubicBezTo>
                    <a:lnTo>
                      <a:pt x="94425" y="158568"/>
                    </a:lnTo>
                    <a:cubicBezTo>
                      <a:pt x="42276" y="158568"/>
                      <a:pt x="0" y="116292"/>
                      <a:pt x="0" y="64143"/>
                    </a:cubicBezTo>
                    <a:close/>
                  </a:path>
                </a:pathLst>
              </a:custGeom>
              <a:solidFill>
                <a:srgbClr val="D90E1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19" name="文本框 5"/>
              <p:cNvSpPr/>
              <p:nvPr/>
            </p:nvSpPr>
            <p:spPr>
              <a:xfrm>
                <a:off x="1256" y="1772"/>
                <a:ext cx="8000" cy="628"/>
              </a:xfrm>
              <a:prstGeom prst="rect">
                <a:avLst/>
              </a:prstGeom>
            </p:spPr>
            <p:txBody>
              <a:bodyPr wrap="square" anchor="ctr" anchorCtr="0">
                <a:spAutoFit/>
              </a:bodyPr>
              <a:lstStyle/>
              <a:p>
                <a:pPr>
                  <a:lnSpc>
                    <a:spcPct val="120000"/>
                  </a:lnSpc>
                  <a:defRPr/>
                </a:pPr>
                <a:r>
                  <a:rPr lang="zh-CN" altLang="en-US" sz="2000" b="1" dirty="0">
                    <a:solidFill>
                      <a:srgbClr val="D90E16"/>
                    </a:solidFill>
                    <a:effectLst/>
                    <a:latin typeface="方正黑体_GBK" panose="02000000000000000000" charset="-122"/>
                    <a:cs typeface="+mn-ea"/>
                    <a:sym typeface="+mn-ea"/>
                  </a:rPr>
                  <a:t>聚焦推进数智化转型、实现高质量发展</a:t>
                </a:r>
                <a:endParaRPr kumimoji="0" lang="zh-CN" altLang="en-US" sz="2000" b="1" i="0" u="none" strike="noStrike" kern="1200" cap="none" spc="0" normalizeH="0" baseline="0" noProof="0" dirty="0">
                  <a:ln>
                    <a:noFill/>
                  </a:ln>
                  <a:solidFill>
                    <a:srgbClr val="D90E16"/>
                  </a:solidFill>
                  <a:effectLst/>
                  <a:uLnTx/>
                  <a:uFillTx/>
                  <a:latin typeface="方正黑体_GBK" panose="02000000000000000000" charset="-122"/>
                  <a:ea typeface="OPPOSans R" panose="00020600040101010101" pitchFamily="18" charset="-122"/>
                  <a:cs typeface="+mn-ea"/>
                  <a:sym typeface="+mn-ea"/>
                </a:endParaRPr>
              </a:p>
            </p:txBody>
          </p:sp>
          <p:sp>
            <p:nvSpPr>
              <p:cNvPr id="20" name="文本框 19"/>
              <p:cNvSpPr txBox="1"/>
              <p:nvPr/>
            </p:nvSpPr>
            <p:spPr>
              <a:xfrm>
                <a:off x="1256" y="2411"/>
                <a:ext cx="8000" cy="2785"/>
              </a:xfrm>
              <a:prstGeom prst="rect">
                <a:avLst/>
              </a:prstGeom>
              <a:noFill/>
            </p:spPr>
            <p:txBody>
              <a:bodyPr wrap="square" lIns="0" rIns="0">
                <a:spAutoFit/>
              </a:bodyPr>
              <a:lstStyle/>
              <a:p>
                <a:pPr marL="285750" indent="-285750" algn="just" fontAlgn="auto">
                  <a:lnSpc>
                    <a:spcPts val="2080"/>
                  </a:lnSpc>
                  <a:spcAft>
                    <a:spcPts val="600"/>
                  </a:spcAft>
                  <a:buFont typeface="Wingdings" panose="05000000000000000000" charset="0"/>
                  <a:buChar char="u"/>
                  <a:defRPr/>
                </a:pPr>
                <a:r>
                  <a:rPr lang="zh-CN" altLang="en-US" sz="1400" dirty="0">
                    <a:latin typeface="方正黑体_GBK" panose="02000000000000000000" charset="-122"/>
                    <a:cs typeface="+mn-ea"/>
                    <a:sym typeface="+mn-ea"/>
                  </a:rPr>
                  <a:t>围绕集团</a:t>
                </a:r>
                <a:r>
                  <a:rPr lang="zh-CN" altLang="en-US" sz="1400" b="1" dirty="0">
                    <a:latin typeface="方正黑体_GBK" panose="02000000000000000000" charset="-122"/>
                    <a:cs typeface="+mn-ea"/>
                    <a:sym typeface="+mn-ea"/>
                  </a:rPr>
                  <a:t>“创建世界一流信息服务科技创新公司”新定位，</a:t>
                </a:r>
                <a:r>
                  <a:rPr lang="zh-CN" altLang="en-US" sz="1400" dirty="0">
                    <a:latin typeface="方正黑体_GBK" panose="02000000000000000000" charset="-122"/>
                    <a:cs typeface="+mn-ea"/>
                    <a:sym typeface="+mn-ea"/>
                  </a:rPr>
                  <a:t>深入理解和落实“力量大厦”战略，深度拓展泛家庭领域，持续</a:t>
                </a:r>
                <a:r>
                  <a:rPr lang="en-US" sz="1400" dirty="0">
                    <a:latin typeface="方正黑体_GBK" panose="02000000000000000000" charset="-122"/>
                    <a:cs typeface="+mn-ea"/>
                    <a:sym typeface="+mn-ea"/>
                  </a:rPr>
                  <a:t>提升</a:t>
                </a:r>
                <a:r>
                  <a:rPr lang="zh-CN" altLang="en-US" sz="1400" dirty="0">
                    <a:latin typeface="方正黑体_GBK" panose="02000000000000000000" charset="-122"/>
                    <a:cs typeface="+mn-ea"/>
                    <a:sym typeface="+mn-ea"/>
                  </a:rPr>
                  <a:t>公司</a:t>
                </a:r>
                <a:r>
                  <a:rPr lang="en-US" sz="1400" dirty="0">
                    <a:latin typeface="方正黑体_GBK" panose="02000000000000000000" charset="-122"/>
                    <a:cs typeface="+mn-ea"/>
                    <a:sym typeface="+mn-ea"/>
                  </a:rPr>
                  <a:t>运营效益效率</a:t>
                </a:r>
                <a:r>
                  <a:rPr lang="zh-CN" altLang="en-US" sz="1400" dirty="0">
                    <a:latin typeface="方正黑体_GBK" panose="02000000000000000000" charset="-122"/>
                    <a:cs typeface="+mn-ea"/>
                    <a:sym typeface="+mn-ea"/>
                  </a:rPr>
                  <a:t>；</a:t>
                </a:r>
                <a:endParaRPr lang="zh-CN" altLang="en-US" sz="1400" dirty="0">
                  <a:latin typeface="方正黑体_GBK" panose="02000000000000000000" charset="-122"/>
                  <a:cs typeface="+mn-ea"/>
                  <a:sym typeface="+mn-ea"/>
                </a:endParaRPr>
              </a:p>
              <a:p>
                <a:pPr marL="285750" indent="-285750" algn="just" fontAlgn="auto">
                  <a:lnSpc>
                    <a:spcPts val="2080"/>
                  </a:lnSpc>
                  <a:spcAft>
                    <a:spcPts val="600"/>
                  </a:spcAft>
                  <a:buFont typeface="Wingdings" panose="05000000000000000000" charset="0"/>
                  <a:buChar char="u"/>
                  <a:defRPr/>
                </a:pPr>
                <a:r>
                  <a:rPr lang="zh-CN" altLang="en-US" sz="1400" b="1" dirty="0">
                    <a:latin typeface="方正黑体_GBK" panose="02000000000000000000" charset="-122"/>
                    <a:cs typeface="+mn-ea"/>
                    <a:sym typeface="+mn-ea"/>
                  </a:rPr>
                  <a:t>围绕家庭领域重点场景，</a:t>
                </a:r>
                <a:r>
                  <a:rPr lang="zh-CN" altLang="en-US" sz="1400">
                    <a:sym typeface="+mn-ea"/>
                  </a:rPr>
                  <a:t>拓展部门场景化宽带、家庭办公等重点业务，持续丰富家庭网络安全应用，</a:t>
                </a:r>
                <a:r>
                  <a:rPr lang="zh-CN" altLang="en-US" sz="1400" dirty="0">
                    <a:latin typeface="方正黑体_GBK" panose="02000000000000000000" charset="-122"/>
                    <a:cs typeface="+mn-ea"/>
                    <a:sym typeface="+mn-ea"/>
                  </a:rPr>
                  <a:t>更好落实集团交给我们家庭领域的主建和集中运营职责。</a:t>
                </a:r>
                <a:endParaRPr lang="zh-CN" altLang="en-US" sz="1400" dirty="0">
                  <a:solidFill>
                    <a:schemeClr val="tx1"/>
                  </a:solidFill>
                  <a:latin typeface="方正黑体_GBK" panose="02000000000000000000" charset="-122"/>
                  <a:cs typeface="+mn-ea"/>
                  <a:sym typeface="+mn-ea"/>
                </a:endParaRPr>
              </a:p>
            </p:txBody>
          </p:sp>
        </p:grpSp>
        <p:grpSp>
          <p:nvGrpSpPr>
            <p:cNvPr id="11" name="组合 10"/>
            <p:cNvGrpSpPr/>
            <p:nvPr/>
          </p:nvGrpSpPr>
          <p:grpSpPr>
            <a:xfrm>
              <a:off x="9753" y="1657"/>
              <a:ext cx="8464" cy="3717"/>
              <a:chOff x="9753" y="1657"/>
              <a:chExt cx="8464" cy="3717"/>
            </a:xfrm>
          </p:grpSpPr>
          <p:sp>
            <p:nvSpPr>
              <p:cNvPr id="8" name="矩形: 圆角 7"/>
              <p:cNvSpPr/>
              <p:nvPr/>
            </p:nvSpPr>
            <p:spPr>
              <a:xfrm>
                <a:off x="9825" y="2081"/>
                <a:ext cx="8320" cy="3293"/>
              </a:xfrm>
              <a:prstGeom prst="roundRect">
                <a:avLst>
                  <a:gd name="adj" fmla="val 4516"/>
                </a:avLst>
              </a:prstGeom>
              <a:solidFill>
                <a:schemeClr val="bg1"/>
              </a:solidFill>
              <a:ln w="12700" cap="flat" cmpd="sng" algn="ctr">
                <a:noFill/>
                <a:prstDash val="solid"/>
                <a:miter lim="800000"/>
              </a:ln>
              <a:effectLst>
                <a:outerShdw blurRad="482600" dist="1524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10" name="矩形: 圆角 9"/>
              <p:cNvSpPr/>
              <p:nvPr/>
            </p:nvSpPr>
            <p:spPr>
              <a:xfrm>
                <a:off x="9753" y="1657"/>
                <a:ext cx="8464" cy="3717"/>
              </a:xfrm>
              <a:prstGeom prst="roundRect">
                <a:avLst>
                  <a:gd name="adj" fmla="val 4516"/>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18" name="任意多边形: 形状 17"/>
              <p:cNvSpPr/>
              <p:nvPr/>
            </p:nvSpPr>
            <p:spPr>
              <a:xfrm>
                <a:off x="9753" y="5124"/>
                <a:ext cx="8464" cy="250"/>
              </a:xfrm>
              <a:custGeom>
                <a:avLst/>
                <a:gdLst>
                  <a:gd name="connsiteX0" fmla="*/ 0 w 5283427"/>
                  <a:gd name="connsiteY0" fmla="*/ 0 h 158568"/>
                  <a:gd name="connsiteX1" fmla="*/ 5283427 w 5283427"/>
                  <a:gd name="connsiteY1" fmla="*/ 0 h 158568"/>
                  <a:gd name="connsiteX2" fmla="*/ 5283427 w 5283427"/>
                  <a:gd name="connsiteY2" fmla="*/ 64143 h 158568"/>
                  <a:gd name="connsiteX3" fmla="*/ 5189002 w 5283427"/>
                  <a:gd name="connsiteY3" fmla="*/ 158568 h 158568"/>
                  <a:gd name="connsiteX4" fmla="*/ 94425 w 5283427"/>
                  <a:gd name="connsiteY4" fmla="*/ 158568 h 158568"/>
                  <a:gd name="connsiteX5" fmla="*/ 0 w 5283427"/>
                  <a:gd name="connsiteY5" fmla="*/ 64143 h 15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3427" h="158568">
                    <a:moveTo>
                      <a:pt x="0" y="0"/>
                    </a:moveTo>
                    <a:lnTo>
                      <a:pt x="5283427" y="0"/>
                    </a:lnTo>
                    <a:lnTo>
                      <a:pt x="5283427" y="64143"/>
                    </a:lnTo>
                    <a:cubicBezTo>
                      <a:pt x="5283427" y="116292"/>
                      <a:pt x="5241151" y="158568"/>
                      <a:pt x="5189002" y="158568"/>
                    </a:cubicBezTo>
                    <a:lnTo>
                      <a:pt x="94425" y="158568"/>
                    </a:lnTo>
                    <a:cubicBezTo>
                      <a:pt x="42276" y="158568"/>
                      <a:pt x="0" y="116292"/>
                      <a:pt x="0" y="64143"/>
                    </a:cubicBezTo>
                    <a:close/>
                  </a:path>
                </a:pathLst>
              </a:custGeom>
              <a:solidFill>
                <a:srgbClr val="D90E1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21" name="文本框 5"/>
              <p:cNvSpPr/>
              <p:nvPr/>
            </p:nvSpPr>
            <p:spPr>
              <a:xfrm>
                <a:off x="9985" y="1771"/>
                <a:ext cx="8000" cy="628"/>
              </a:xfrm>
              <a:prstGeom prst="rect">
                <a:avLst/>
              </a:prstGeom>
            </p:spPr>
            <p:txBody>
              <a:bodyPr wrap="square" anchor="ctr" anchorCtr="0">
                <a:spAutoFit/>
              </a:bodyPr>
              <a:lstStyle/>
              <a:p>
                <a:pPr marL="0" indent="0" algn="l" defTabSz="914400" fontAlgn="auto">
                  <a:lnSpc>
                    <a:spcPct val="100000"/>
                  </a:lnSpc>
                  <a:spcAft>
                    <a:spcPts val="1200"/>
                  </a:spcAft>
                  <a:buFont typeface="Wingdings" panose="05000000000000000000" pitchFamily="2" charset="2"/>
                  <a:buNone/>
                  <a:defRPr/>
                </a:pPr>
                <a:r>
                  <a:rPr lang="zh-CN" altLang="en-US" sz="2000" b="1" dirty="0">
                    <a:solidFill>
                      <a:srgbClr val="D90E16"/>
                    </a:solidFill>
                    <a:effectLst/>
                    <a:latin typeface="方正黑体_GBK" panose="02000000000000000000" charset="-122"/>
                    <a:cs typeface="+mn-ea"/>
                    <a:sym typeface="+mn-ea"/>
                  </a:rPr>
                  <a:t>聚焦提升公司科技创新能力</a:t>
                </a:r>
                <a:endParaRPr kumimoji="0" lang="zh-CN" altLang="en-US" sz="2000" b="1" i="0" u="none" strike="noStrike" kern="1200" cap="none" spc="0" normalizeH="0" baseline="0" noProof="0" dirty="0">
                  <a:ln>
                    <a:noFill/>
                  </a:ln>
                  <a:solidFill>
                    <a:srgbClr val="D90E16"/>
                  </a:solidFill>
                  <a:effectLst/>
                  <a:uLnTx/>
                  <a:uFillTx/>
                  <a:latin typeface="方正黑体_GBK" panose="02000000000000000000" charset="-122"/>
                  <a:ea typeface="OPPOSans R" panose="00020600040101010101" pitchFamily="18" charset="-122"/>
                  <a:cs typeface="+mn-ea"/>
                  <a:sym typeface="+mn-ea"/>
                </a:endParaRPr>
              </a:p>
            </p:txBody>
          </p:sp>
          <p:sp>
            <p:nvSpPr>
              <p:cNvPr id="22" name="文本框 21"/>
              <p:cNvSpPr txBox="1"/>
              <p:nvPr/>
            </p:nvSpPr>
            <p:spPr>
              <a:xfrm>
                <a:off x="9985" y="2406"/>
                <a:ext cx="8000" cy="2785"/>
              </a:xfrm>
              <a:prstGeom prst="rect">
                <a:avLst/>
              </a:prstGeom>
              <a:noFill/>
            </p:spPr>
            <p:txBody>
              <a:bodyPr wrap="square" lIns="0" rIns="0">
                <a:spAutoFit/>
              </a:bodyPr>
              <a:lstStyle/>
              <a:p>
                <a:pPr marL="285750" indent="-285750" algn="just" defTabSz="914400" fontAlgn="auto">
                  <a:lnSpc>
                    <a:spcPts val="2080"/>
                  </a:lnSpc>
                  <a:spcAft>
                    <a:spcPts val="600"/>
                  </a:spcAft>
                  <a:buFont typeface="Wingdings" panose="05000000000000000000" charset="0"/>
                  <a:buChar char="u"/>
                  <a:defRPr/>
                </a:pPr>
                <a:r>
                  <a:rPr lang="zh-CN" altLang="en-US" sz="1400" b="1" dirty="0">
                    <a:latin typeface="方正黑体_GBK" panose="02000000000000000000" charset="-122"/>
                    <a:cs typeface="+mn-ea"/>
                    <a:sym typeface="+mn-ea"/>
                  </a:rPr>
                  <a:t>深刻把握党中央和集团关于科技自立自强、发展数字经济等要求，</a:t>
                </a:r>
                <a:r>
                  <a:rPr lang="zh-CN" altLang="en-US" sz="1400">
                    <a:sym typeface="+mn-ea"/>
                  </a:rPr>
                  <a:t>勇于担当、敢挑重担，抓好关键核心技术攻坚，加快攻克</a:t>
                </a:r>
                <a:r>
                  <a:rPr lang="zh-CN" altLang="en-US" sz="1400" b="1" dirty="0">
                    <a:latin typeface="方正黑体_GBK" panose="02000000000000000000" charset="-122"/>
                    <a:cs typeface="+mn-ea"/>
                    <a:sym typeface="+mn-ea"/>
                  </a:rPr>
                  <a:t>算力网络</a:t>
                </a:r>
                <a:r>
                  <a:rPr lang="zh-CN" altLang="en-US" sz="1400">
                    <a:sym typeface="+mn-ea"/>
                  </a:rPr>
                  <a:t>等家庭领域“卡脖子”技术，加快推进科技自立自强，承担好智慧家庭子链链长任务；</a:t>
                </a:r>
                <a:endParaRPr lang="zh-CN" altLang="en-US" sz="1400">
                  <a:sym typeface="+mn-ea"/>
                </a:endParaRPr>
              </a:p>
              <a:p>
                <a:pPr marL="285750" indent="-285750" algn="just" defTabSz="914400" fontAlgn="auto">
                  <a:lnSpc>
                    <a:spcPts val="2080"/>
                  </a:lnSpc>
                  <a:spcAft>
                    <a:spcPts val="600"/>
                  </a:spcAft>
                  <a:buFont typeface="Wingdings" panose="05000000000000000000" charset="0"/>
                  <a:buChar char="u"/>
                  <a:defRPr/>
                </a:pPr>
                <a:r>
                  <a:rPr lang="zh-CN" sz="1400" dirty="0">
                    <a:latin typeface="方正黑体_GBK" panose="02000000000000000000" charset="-122"/>
                    <a:cs typeface="+mn-ea"/>
                    <a:sym typeface="+mn-ea"/>
                  </a:rPr>
                  <a:t>深化基于规模的价值运营，推动部门工作布局融入国家大局、集团规划</a:t>
                </a:r>
                <a:r>
                  <a:rPr lang="zh-CN" altLang="en-US" sz="1400">
                    <a:sym typeface="+mn-ea"/>
                  </a:rPr>
                  <a:t>，</a:t>
                </a:r>
                <a:r>
                  <a:rPr lang="zh-CN" altLang="en-US" sz="1400" dirty="0">
                    <a:latin typeface="+mj-ea"/>
                    <a:ea typeface="+mj-ea"/>
                    <a:cs typeface="仿宋_GB2312" panose="02010609030101010101" charset="-122"/>
                    <a:sym typeface="+mn-ea"/>
                  </a:rPr>
                  <a:t>攻坚网络关键技术</a:t>
                </a:r>
                <a:r>
                  <a:rPr lang="zh-CN" altLang="en-US" sz="1400">
                    <a:sym typeface="+mn-ea"/>
                  </a:rPr>
                  <a:t>，筑牢家庭算网信息化底座。</a:t>
                </a:r>
                <a:endParaRPr lang="zh-CN" altLang="en-US" sz="1400">
                  <a:sym typeface="+mn-ea"/>
                </a:endParaRPr>
              </a:p>
            </p:txBody>
          </p:sp>
        </p:grpSp>
        <p:grpSp>
          <p:nvGrpSpPr>
            <p:cNvPr id="13" name="组合 12"/>
            <p:cNvGrpSpPr/>
            <p:nvPr/>
          </p:nvGrpSpPr>
          <p:grpSpPr>
            <a:xfrm>
              <a:off x="1024" y="5747"/>
              <a:ext cx="8464" cy="3293"/>
              <a:chOff x="1024" y="5747"/>
              <a:chExt cx="8464" cy="3293"/>
            </a:xfrm>
          </p:grpSpPr>
          <p:sp>
            <p:nvSpPr>
              <p:cNvPr id="23" name="矩形: 圆角 22"/>
              <p:cNvSpPr/>
              <p:nvPr/>
            </p:nvSpPr>
            <p:spPr>
              <a:xfrm>
                <a:off x="1096" y="5747"/>
                <a:ext cx="8320" cy="3293"/>
              </a:xfrm>
              <a:prstGeom prst="roundRect">
                <a:avLst>
                  <a:gd name="adj" fmla="val 4516"/>
                </a:avLst>
              </a:prstGeom>
              <a:solidFill>
                <a:schemeClr val="bg1"/>
              </a:solidFill>
              <a:ln w="12700" cap="flat" cmpd="sng" algn="ctr">
                <a:noFill/>
                <a:prstDash val="solid"/>
                <a:miter lim="800000"/>
              </a:ln>
              <a:effectLst>
                <a:outerShdw blurRad="482600" dist="1524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25" name="矩形: 圆角 24"/>
              <p:cNvSpPr/>
              <p:nvPr/>
            </p:nvSpPr>
            <p:spPr>
              <a:xfrm>
                <a:off x="1024" y="5747"/>
                <a:ext cx="8464" cy="3293"/>
              </a:xfrm>
              <a:prstGeom prst="roundRect">
                <a:avLst>
                  <a:gd name="adj" fmla="val 4516"/>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27" name="任意多边形: 形状 26"/>
              <p:cNvSpPr/>
              <p:nvPr/>
            </p:nvSpPr>
            <p:spPr>
              <a:xfrm>
                <a:off x="1024" y="8790"/>
                <a:ext cx="8464" cy="250"/>
              </a:xfrm>
              <a:custGeom>
                <a:avLst/>
                <a:gdLst>
                  <a:gd name="connsiteX0" fmla="*/ 0 w 5283427"/>
                  <a:gd name="connsiteY0" fmla="*/ 0 h 158568"/>
                  <a:gd name="connsiteX1" fmla="*/ 5283427 w 5283427"/>
                  <a:gd name="connsiteY1" fmla="*/ 0 h 158568"/>
                  <a:gd name="connsiteX2" fmla="*/ 5283427 w 5283427"/>
                  <a:gd name="connsiteY2" fmla="*/ 64143 h 158568"/>
                  <a:gd name="connsiteX3" fmla="*/ 5189002 w 5283427"/>
                  <a:gd name="connsiteY3" fmla="*/ 158568 h 158568"/>
                  <a:gd name="connsiteX4" fmla="*/ 94425 w 5283427"/>
                  <a:gd name="connsiteY4" fmla="*/ 158568 h 158568"/>
                  <a:gd name="connsiteX5" fmla="*/ 0 w 5283427"/>
                  <a:gd name="connsiteY5" fmla="*/ 64143 h 15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3427" h="158568">
                    <a:moveTo>
                      <a:pt x="0" y="0"/>
                    </a:moveTo>
                    <a:lnTo>
                      <a:pt x="5283427" y="0"/>
                    </a:lnTo>
                    <a:lnTo>
                      <a:pt x="5283427" y="64143"/>
                    </a:lnTo>
                    <a:cubicBezTo>
                      <a:pt x="5283427" y="116292"/>
                      <a:pt x="5241151" y="158568"/>
                      <a:pt x="5189002" y="158568"/>
                    </a:cubicBezTo>
                    <a:lnTo>
                      <a:pt x="94425" y="158568"/>
                    </a:lnTo>
                    <a:cubicBezTo>
                      <a:pt x="42276" y="158568"/>
                      <a:pt x="0" y="116292"/>
                      <a:pt x="0" y="64143"/>
                    </a:cubicBezTo>
                    <a:close/>
                  </a:path>
                </a:pathLst>
              </a:custGeom>
              <a:solidFill>
                <a:srgbClr val="D90E1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29" name="文本框 5"/>
              <p:cNvSpPr/>
              <p:nvPr/>
            </p:nvSpPr>
            <p:spPr>
              <a:xfrm>
                <a:off x="1256" y="5923"/>
                <a:ext cx="8000" cy="628"/>
              </a:xfrm>
              <a:prstGeom prst="rect">
                <a:avLst/>
              </a:prstGeom>
            </p:spPr>
            <p:txBody>
              <a:bodyPr wrap="square">
                <a:spAutoFit/>
              </a:bodyPr>
              <a:lstStyle/>
              <a:p>
                <a:pPr marL="0" indent="0" algn="l" defTabSz="914400" fontAlgn="auto">
                  <a:lnSpc>
                    <a:spcPct val="100000"/>
                  </a:lnSpc>
                  <a:spcAft>
                    <a:spcPts val="1200"/>
                  </a:spcAft>
                  <a:buFont typeface="Wingdings" panose="05000000000000000000" pitchFamily="2" charset="2"/>
                  <a:buNone/>
                  <a:defRPr/>
                </a:pPr>
                <a:r>
                  <a:rPr lang="zh-CN" altLang="en-US" sz="2000" b="1" dirty="0">
                    <a:solidFill>
                      <a:srgbClr val="D90E16"/>
                    </a:solidFill>
                    <a:effectLst/>
                    <a:latin typeface="方正黑体_GBK" panose="02000000000000000000" charset="-122"/>
                    <a:cs typeface="+mn-ea"/>
                    <a:sym typeface="+mn-ea"/>
                  </a:rPr>
                  <a:t>聚焦落实网信安全</a:t>
                </a:r>
                <a:endParaRPr kumimoji="0" lang="zh-CN" altLang="en-US" sz="2000" b="1" i="0" u="none" strike="noStrike" kern="1200" cap="none" spc="0" normalizeH="0" baseline="0" noProof="0" dirty="0">
                  <a:ln>
                    <a:noFill/>
                  </a:ln>
                  <a:solidFill>
                    <a:srgbClr val="D90E16"/>
                  </a:solidFill>
                  <a:effectLst/>
                  <a:uLnTx/>
                  <a:uFillTx/>
                  <a:latin typeface="方正黑体_GBK" panose="02000000000000000000" charset="-122"/>
                  <a:ea typeface="OPPOSans R" panose="00020600040101010101" pitchFamily="18" charset="-122"/>
                  <a:cs typeface="+mn-ea"/>
                  <a:sym typeface="+mn-ea"/>
                </a:endParaRPr>
              </a:p>
            </p:txBody>
          </p:sp>
          <p:sp>
            <p:nvSpPr>
              <p:cNvPr id="30" name="文本框 29"/>
              <p:cNvSpPr txBox="1"/>
              <p:nvPr/>
            </p:nvSpPr>
            <p:spPr>
              <a:xfrm>
                <a:off x="1256" y="6486"/>
                <a:ext cx="8000" cy="2365"/>
              </a:xfrm>
              <a:prstGeom prst="rect">
                <a:avLst/>
              </a:prstGeom>
              <a:noFill/>
            </p:spPr>
            <p:txBody>
              <a:bodyPr wrap="square" lIns="0" rIns="0">
                <a:spAutoFit/>
              </a:bodyPr>
              <a:lstStyle/>
              <a:p>
                <a:pPr marL="285750" indent="-285750" algn="just" defTabSz="914400" fontAlgn="auto">
                  <a:lnSpc>
                    <a:spcPts val="2080"/>
                  </a:lnSpc>
                  <a:spcAft>
                    <a:spcPts val="600"/>
                  </a:spcAft>
                  <a:buFont typeface="Wingdings" panose="05000000000000000000" charset="0"/>
                  <a:buChar char="u"/>
                  <a:defRPr/>
                </a:pPr>
                <a:r>
                  <a:rPr sz="1400" b="1" dirty="0">
                    <a:latin typeface="方正黑体_GBK" panose="02000000000000000000" charset="-122"/>
                    <a:cs typeface="+mn-ea"/>
                    <a:sym typeface="+mn-ea"/>
                  </a:rPr>
                  <a:t>站在国家统筹发展和安全的高度，</a:t>
                </a:r>
                <a:r>
                  <a:rPr sz="1400" dirty="0">
                    <a:latin typeface="方正黑体_GBK" panose="02000000000000000000" charset="-122"/>
                    <a:cs typeface="+mn-ea"/>
                    <a:sym typeface="+mn-ea"/>
                  </a:rPr>
                  <a:t>深刻认识公司、部门在网信安全领域的职责和使命，认真落实公司、部门责任</a:t>
                </a:r>
                <a:r>
                  <a:rPr lang="zh-CN" sz="1400" dirty="0">
                    <a:latin typeface="方正黑体_GBK" panose="02000000000000000000" charset="-122"/>
                    <a:cs typeface="+mn-ea"/>
                    <a:sym typeface="+mn-ea"/>
                  </a:rPr>
                  <a:t>；</a:t>
                </a:r>
                <a:endParaRPr lang="zh-CN" sz="1400" dirty="0">
                  <a:solidFill>
                    <a:schemeClr val="tx1"/>
                  </a:solidFill>
                  <a:latin typeface="方正黑体_GBK" panose="02000000000000000000" charset="-122"/>
                  <a:cs typeface="+mn-ea"/>
                  <a:sym typeface="+mn-ea"/>
                </a:endParaRPr>
              </a:p>
              <a:p>
                <a:pPr marL="285750" indent="-285750" algn="just" defTabSz="914400" fontAlgn="auto">
                  <a:lnSpc>
                    <a:spcPts val="2080"/>
                  </a:lnSpc>
                  <a:spcAft>
                    <a:spcPts val="600"/>
                  </a:spcAft>
                  <a:buFont typeface="Wingdings" panose="05000000000000000000" charset="0"/>
                  <a:buChar char="u"/>
                  <a:defRPr/>
                </a:pPr>
                <a:r>
                  <a:rPr lang="zh-CN" altLang="en-US" sz="1400" b="1" dirty="0">
                    <a:latin typeface="方正黑体_GBK" panose="02000000000000000000" charset="-122"/>
                    <a:cs typeface="+mn-ea"/>
                    <a:sym typeface="+mn-ea"/>
                  </a:rPr>
                  <a:t>围绕</a:t>
                </a:r>
                <a:r>
                  <a:rPr lang="en-US" altLang="zh-CN" sz="1400" b="1" dirty="0">
                    <a:latin typeface="方正黑体_GBK" panose="02000000000000000000" charset="-122"/>
                    <a:cs typeface="+mn-ea"/>
                    <a:sym typeface="+mn-ea"/>
                  </a:rPr>
                  <a:t>“</a:t>
                </a:r>
                <a:r>
                  <a:rPr lang="zh-CN" altLang="en-US" sz="1400" b="1" dirty="0">
                    <a:latin typeface="方正黑体_GBK" panose="02000000000000000000" charset="-122"/>
                    <a:cs typeface="+mn-ea"/>
                    <a:sym typeface="+mn-ea"/>
                  </a:rPr>
                  <a:t>四法一条例</a:t>
                </a:r>
                <a:r>
                  <a:rPr lang="en-US" altLang="zh-CN" sz="1400" b="1" dirty="0">
                    <a:latin typeface="方正黑体_GBK" panose="02000000000000000000" charset="-122"/>
                    <a:cs typeface="+mn-ea"/>
                    <a:sym typeface="+mn-ea"/>
                  </a:rPr>
                  <a:t>”</a:t>
                </a:r>
                <a:r>
                  <a:rPr lang="zh-CN" altLang="en-US" sz="1400" b="1" dirty="0">
                    <a:latin typeface="方正黑体_GBK" panose="02000000000000000000" charset="-122"/>
                    <a:cs typeface="+mn-ea"/>
                    <a:sym typeface="+mn-ea"/>
                  </a:rPr>
                  <a:t>要求，</a:t>
                </a:r>
                <a:r>
                  <a:rPr lang="zh-CN" altLang="en-US" sz="1400" dirty="0">
                    <a:latin typeface="方正黑体_GBK" panose="02000000000000000000" charset="-122"/>
                    <a:cs typeface="+mn-ea"/>
                    <a:sym typeface="+mn-ea"/>
                  </a:rPr>
                  <a:t>结合公司、部门产品业务网络安全实际需求场景，</a:t>
                </a:r>
                <a:r>
                  <a:rPr lang="en-US" altLang="zh-CN" sz="1400" dirty="0">
                    <a:latin typeface="方正黑体_GBK" panose="02000000000000000000" charset="-122"/>
                    <a:cs typeface="+mn-ea"/>
                    <a:sym typeface="+mn-ea"/>
                  </a:rPr>
                  <a:t>深入开展自查自纠</a:t>
                </a:r>
                <a:r>
                  <a:rPr sz="1400" dirty="0">
                    <a:latin typeface="方正黑体_GBK" panose="02000000000000000000" charset="-122"/>
                    <a:cs typeface="+mn-ea"/>
                    <a:sym typeface="+mn-ea"/>
                  </a:rPr>
                  <a:t>，采取有力措施，筑牢网信安全防线</a:t>
                </a:r>
                <a:r>
                  <a:rPr lang="zh-CN" altLang="en-US" sz="1400" dirty="0">
                    <a:latin typeface="方正黑体_GBK" panose="02000000000000000000" charset="-122"/>
                    <a:cs typeface="+mn-ea"/>
                    <a:sym typeface="+mn-ea"/>
                  </a:rPr>
                  <a:t>。</a:t>
                </a:r>
                <a:endParaRPr lang="zh-CN" altLang="en-US" sz="1400" dirty="0">
                  <a:solidFill>
                    <a:schemeClr val="tx1"/>
                  </a:solidFill>
                  <a:latin typeface="方正黑体_GBK" panose="02000000000000000000" charset="-122"/>
                  <a:cs typeface="+mn-ea"/>
                  <a:sym typeface="+mn-ea"/>
                </a:endParaRPr>
              </a:p>
            </p:txBody>
          </p:sp>
        </p:grpSp>
        <p:grpSp>
          <p:nvGrpSpPr>
            <p:cNvPr id="7" name="组合 6"/>
            <p:cNvGrpSpPr/>
            <p:nvPr/>
          </p:nvGrpSpPr>
          <p:grpSpPr>
            <a:xfrm>
              <a:off x="9753" y="5747"/>
              <a:ext cx="8464" cy="3293"/>
              <a:chOff x="9753" y="5747"/>
              <a:chExt cx="8464" cy="3293"/>
            </a:xfrm>
          </p:grpSpPr>
          <p:sp>
            <p:nvSpPr>
              <p:cNvPr id="24" name="矩形: 圆角 23"/>
              <p:cNvSpPr/>
              <p:nvPr/>
            </p:nvSpPr>
            <p:spPr>
              <a:xfrm>
                <a:off x="9753" y="5747"/>
                <a:ext cx="8464" cy="3293"/>
              </a:xfrm>
              <a:prstGeom prst="roundRect">
                <a:avLst>
                  <a:gd name="adj" fmla="val 4516"/>
                </a:avLst>
              </a:prstGeom>
              <a:solidFill>
                <a:schemeClr val="bg1"/>
              </a:solidFill>
              <a:ln w="12700" cap="flat" cmpd="sng" algn="ctr">
                <a:noFill/>
                <a:prstDash val="solid"/>
                <a:miter lim="800000"/>
              </a:ln>
              <a:effectLst>
                <a:outerShdw blurRad="482600" dist="1524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28" name="任意多边形: 形状 27"/>
              <p:cNvSpPr/>
              <p:nvPr/>
            </p:nvSpPr>
            <p:spPr>
              <a:xfrm>
                <a:off x="9753" y="8790"/>
                <a:ext cx="8464" cy="250"/>
              </a:xfrm>
              <a:custGeom>
                <a:avLst/>
                <a:gdLst>
                  <a:gd name="connsiteX0" fmla="*/ 0 w 5283427"/>
                  <a:gd name="connsiteY0" fmla="*/ 0 h 158568"/>
                  <a:gd name="connsiteX1" fmla="*/ 5283427 w 5283427"/>
                  <a:gd name="connsiteY1" fmla="*/ 0 h 158568"/>
                  <a:gd name="connsiteX2" fmla="*/ 5283427 w 5283427"/>
                  <a:gd name="connsiteY2" fmla="*/ 64143 h 158568"/>
                  <a:gd name="connsiteX3" fmla="*/ 5189002 w 5283427"/>
                  <a:gd name="connsiteY3" fmla="*/ 158568 h 158568"/>
                  <a:gd name="connsiteX4" fmla="*/ 94425 w 5283427"/>
                  <a:gd name="connsiteY4" fmla="*/ 158568 h 158568"/>
                  <a:gd name="connsiteX5" fmla="*/ 0 w 5283427"/>
                  <a:gd name="connsiteY5" fmla="*/ 64143 h 15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3427" h="158568">
                    <a:moveTo>
                      <a:pt x="0" y="0"/>
                    </a:moveTo>
                    <a:lnTo>
                      <a:pt x="5283427" y="0"/>
                    </a:lnTo>
                    <a:lnTo>
                      <a:pt x="5283427" y="64143"/>
                    </a:lnTo>
                    <a:cubicBezTo>
                      <a:pt x="5283427" y="116292"/>
                      <a:pt x="5241151" y="158568"/>
                      <a:pt x="5189002" y="158568"/>
                    </a:cubicBezTo>
                    <a:lnTo>
                      <a:pt x="94425" y="158568"/>
                    </a:lnTo>
                    <a:cubicBezTo>
                      <a:pt x="42276" y="158568"/>
                      <a:pt x="0" y="116292"/>
                      <a:pt x="0" y="64143"/>
                    </a:cubicBezTo>
                    <a:close/>
                  </a:path>
                </a:pathLst>
              </a:custGeom>
              <a:solidFill>
                <a:srgbClr val="D90E16"/>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90E16"/>
                  </a:solidFill>
                </a:endParaRPr>
              </a:p>
            </p:txBody>
          </p:sp>
          <p:sp>
            <p:nvSpPr>
              <p:cNvPr id="31" name="文本框 5"/>
              <p:cNvSpPr/>
              <p:nvPr/>
            </p:nvSpPr>
            <p:spPr>
              <a:xfrm>
                <a:off x="9985" y="5803"/>
                <a:ext cx="8000" cy="725"/>
              </a:xfrm>
              <a:prstGeom prst="rect">
                <a:avLst/>
              </a:prstGeom>
            </p:spPr>
            <p:txBody>
              <a:bodyPr wrap="square">
                <a:spAutoFit/>
              </a:bodyPr>
              <a:lstStyle/>
              <a:p>
                <a:pPr lvl="0" algn="l">
                  <a:lnSpc>
                    <a:spcPct val="120000"/>
                  </a:lnSpc>
                  <a:buClrTx/>
                  <a:buSzTx/>
                  <a:buFontTx/>
                  <a:defRPr/>
                </a:pPr>
                <a:r>
                  <a:rPr lang="zh-CN" altLang="en-US" sz="2000" b="1" dirty="0">
                    <a:solidFill>
                      <a:srgbClr val="D90E16"/>
                    </a:solidFill>
                    <a:effectLst/>
                    <a:latin typeface="方正黑体_GBK" panose="02000000000000000000" charset="-122"/>
                    <a:cs typeface="+mn-ea"/>
                    <a:sym typeface="OPPOSans B" panose="00020600040101010101" pitchFamily="18" charset="-122"/>
                  </a:rPr>
                  <a:t>聚焦提升广大客户的获得感和满意度</a:t>
                </a:r>
                <a:endParaRPr lang="zh-CN" altLang="en-US" sz="2000" b="1" dirty="0">
                  <a:solidFill>
                    <a:srgbClr val="D90E16"/>
                  </a:solidFill>
                  <a:effectLst/>
                  <a:latin typeface="方正黑体_GBK" panose="02000000000000000000" charset="-122"/>
                  <a:cs typeface="+mn-ea"/>
                  <a:sym typeface="OPPOSans B" panose="00020600040101010101" pitchFamily="18" charset="-122"/>
                </a:endParaRPr>
              </a:p>
            </p:txBody>
          </p:sp>
          <p:sp>
            <p:nvSpPr>
              <p:cNvPr id="32" name="文本框 31"/>
              <p:cNvSpPr txBox="1"/>
              <p:nvPr/>
            </p:nvSpPr>
            <p:spPr>
              <a:xfrm>
                <a:off x="9985" y="6486"/>
                <a:ext cx="8000" cy="2365"/>
              </a:xfrm>
              <a:prstGeom prst="rect">
                <a:avLst/>
              </a:prstGeom>
              <a:noFill/>
            </p:spPr>
            <p:txBody>
              <a:bodyPr wrap="square" lIns="0" rIns="0">
                <a:spAutoFit/>
              </a:bodyPr>
              <a:lstStyle/>
              <a:p>
                <a:pPr marL="285750" indent="-285750" algn="just" defTabSz="914400" fontAlgn="auto">
                  <a:lnSpc>
                    <a:spcPts val="2080"/>
                  </a:lnSpc>
                  <a:spcAft>
                    <a:spcPts val="600"/>
                  </a:spcAft>
                  <a:buFont typeface="Wingdings" panose="05000000000000000000" charset="0"/>
                  <a:buChar char="u"/>
                  <a:defRPr/>
                </a:pPr>
                <a:r>
                  <a:rPr lang="zh-CN" altLang="en-US" sz="1400">
                    <a:sym typeface="+mn-ea"/>
                  </a:rPr>
                  <a:t>作为一家服务型科技企业，</a:t>
                </a:r>
                <a:r>
                  <a:rPr lang="zh-CN" altLang="en-US" sz="1400" b="1" dirty="0">
                    <a:latin typeface="方正黑体_GBK" panose="02000000000000000000" charset="-122"/>
                    <a:cs typeface="+mn-ea"/>
                    <a:sym typeface="+mn-ea"/>
                  </a:rPr>
                  <a:t>深挖用户</a:t>
                </a:r>
                <a:r>
                  <a:rPr lang="en-US" altLang="zh-CN" sz="1400" b="1" dirty="0">
                    <a:latin typeface="方正黑体_GBK" panose="02000000000000000000" charset="-122"/>
                    <a:cs typeface="+mn-ea"/>
                    <a:sym typeface="+mn-ea"/>
                  </a:rPr>
                  <a:t>“</a:t>
                </a:r>
                <a:r>
                  <a:rPr lang="zh-CN" altLang="en-US" sz="1400" b="1" dirty="0">
                    <a:latin typeface="方正黑体_GBK" panose="02000000000000000000" charset="-122"/>
                    <a:cs typeface="+mn-ea"/>
                    <a:sym typeface="+mn-ea"/>
                  </a:rPr>
                  <a:t>痛点</a:t>
                </a:r>
                <a:r>
                  <a:rPr lang="en-US" altLang="zh-CN" sz="1400" b="1" dirty="0">
                    <a:latin typeface="方正黑体_GBK" panose="02000000000000000000" charset="-122"/>
                    <a:cs typeface="+mn-ea"/>
                    <a:sym typeface="+mn-ea"/>
                  </a:rPr>
                  <a:t>”</a:t>
                </a:r>
                <a:r>
                  <a:rPr lang="zh-CN" altLang="en-US" sz="1400" b="1" dirty="0">
                    <a:latin typeface="方正黑体_GBK" panose="02000000000000000000" charset="-122"/>
                    <a:cs typeface="+mn-ea"/>
                    <a:sym typeface="+mn-ea"/>
                  </a:rPr>
                  <a:t>，</a:t>
                </a:r>
                <a:r>
                  <a:rPr lang="zh-CN" altLang="en-US" sz="1400" dirty="0">
                    <a:latin typeface="方正黑体_GBK" panose="02000000000000000000" charset="-122"/>
                    <a:cs typeface="+mn-ea"/>
                    <a:sym typeface="+mn-ea"/>
                  </a:rPr>
                  <a:t>聚焦用户网络安全需求，</a:t>
                </a:r>
                <a:r>
                  <a:rPr lang="zh-CN" altLang="en-US" sz="1400">
                    <a:sym typeface="+mn-ea"/>
                  </a:rPr>
                  <a:t>要</a:t>
                </a:r>
                <a:r>
                  <a:rPr lang="zh-CN" altLang="en-US" sz="1400" kern="1400" spc="100" dirty="0">
                    <a:solidFill>
                      <a:schemeClr val="bg2">
                        <a:lumMod val="25000"/>
                      </a:schemeClr>
                    </a:solidFill>
                    <a:latin typeface="+mn-ea"/>
                    <a:cs typeface="+mn-ea"/>
                    <a:sym typeface="+mn-ea"/>
                  </a:rPr>
                  <a:t>把为提供广大客户优质、安全、便捷家庭数智产品和服务作为一切工作的出发点和落脚点；</a:t>
                </a:r>
                <a:endParaRPr lang="zh-CN" altLang="en-US" sz="1400" kern="1400" spc="100" dirty="0">
                  <a:solidFill>
                    <a:schemeClr val="bg2">
                      <a:lumMod val="25000"/>
                    </a:schemeClr>
                  </a:solidFill>
                  <a:latin typeface="+mn-ea"/>
                  <a:cs typeface="+mn-ea"/>
                  <a:sym typeface="+mn-ea"/>
                </a:endParaRPr>
              </a:p>
              <a:p>
                <a:pPr marL="285750" indent="-285750" algn="just" defTabSz="914400" fontAlgn="auto">
                  <a:lnSpc>
                    <a:spcPts val="2080"/>
                  </a:lnSpc>
                  <a:spcAft>
                    <a:spcPts val="600"/>
                  </a:spcAft>
                  <a:buFont typeface="Wingdings" panose="05000000000000000000" charset="0"/>
                  <a:buChar char="u"/>
                  <a:defRPr/>
                </a:pPr>
                <a:r>
                  <a:rPr lang="en-US" altLang="zh-CN" sz="1400" dirty="0">
                    <a:latin typeface="方正黑体_GBK" panose="02000000000000000000" charset="-122"/>
                    <a:cs typeface="+mn-ea"/>
                    <a:sym typeface="+mn-ea"/>
                  </a:rPr>
                  <a:t>主动提升场景化宽带、家庭办公等</a:t>
                </a:r>
                <a:r>
                  <a:rPr lang="zh-CN" altLang="en-US" sz="1400" dirty="0">
                    <a:latin typeface="方正黑体_GBK" panose="02000000000000000000" charset="-122"/>
                    <a:cs typeface="+mn-ea"/>
                    <a:sym typeface="+mn-ea"/>
                  </a:rPr>
                  <a:t>业务中</a:t>
                </a:r>
                <a:r>
                  <a:rPr lang="zh-CN" altLang="en-US" sz="1400" b="1" dirty="0">
                    <a:latin typeface="方正黑体_GBK" panose="02000000000000000000" charset="-122"/>
                    <a:cs typeface="+mn-ea"/>
                    <a:sym typeface="+mn-ea"/>
                  </a:rPr>
                  <a:t>客户投诉处理和产品服务能力，</a:t>
                </a:r>
                <a:r>
                  <a:rPr lang="en-US" altLang="zh-CN" sz="1400" dirty="0">
                    <a:latin typeface="方正黑体_GBK" panose="02000000000000000000" charset="-122"/>
                    <a:cs typeface="+mn-ea"/>
                    <a:sym typeface="+mn-ea"/>
                  </a:rPr>
                  <a:t>以实际行动践行“客户为根、服务为本”理念。</a:t>
                </a:r>
                <a:endParaRPr lang="en-US" altLang="zh-CN" sz="1400" dirty="0">
                  <a:solidFill>
                    <a:schemeClr val="tx1"/>
                  </a:solidFill>
                  <a:latin typeface="方正黑体_GBK" panose="02000000000000000000" charset="-122"/>
                  <a:cs typeface="+mn-ea"/>
                  <a:sym typeface="+mn-ea"/>
                </a:endParaRPr>
              </a:p>
            </p:txBody>
          </p:sp>
        </p:grpSp>
      </p:grpSp>
      <p:cxnSp>
        <p:nvCxnSpPr>
          <p:cNvPr id="2" name="直接连接符 1"/>
          <p:cNvCxnSpPr/>
          <p:nvPr/>
        </p:nvCxnSpPr>
        <p:spPr>
          <a:xfrm>
            <a:off x="147955" y="743585"/>
            <a:ext cx="1182433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47955" y="154940"/>
            <a:ext cx="12214860" cy="445135"/>
          </a:xfrm>
          <a:prstGeom prst="rect">
            <a:avLst/>
          </a:prstGeom>
          <a:noFill/>
        </p:spPr>
        <p:txBody>
          <a:bodyPr wrap="square" lIns="0" rIns="0" rtlCol="0">
            <a:spAutoFit/>
          </a:bodyPr>
          <a:p>
            <a:pPr lvl="0" algn="just"/>
            <a:r>
              <a:rPr lang="zh-CN" altLang="en-US" sz="2300" b="1" spc="300" dirty="0">
                <a:solidFill>
                  <a:srgbClr val="D90E16"/>
                </a:solidFill>
                <a:effectLst>
                  <a:outerShdw blurRad="38100" dist="38100" dir="2700000" algn="tl">
                    <a:srgbClr val="000000">
                      <a:alpha val="43137"/>
                    </a:srgbClr>
                  </a:outerShdw>
                </a:effectLst>
                <a:latin typeface="+mn-ea"/>
                <a:ea typeface="方正黑体_GBK" panose="02000000000000000000" charset="-122"/>
                <a:cs typeface="+mn-ea"/>
                <a:sym typeface="+mn-ea"/>
              </a:rPr>
              <a:t>立足公司实际，紧紧抓住科技自立自强、数字经济发展契机，统筹实现</a:t>
            </a:r>
            <a:r>
              <a:rPr lang="zh-CN" altLang="en-US" sz="2300" b="1" spc="300" dirty="0">
                <a:solidFill>
                  <a:srgbClr val="D90E16"/>
                </a:solidFill>
                <a:effectLst>
                  <a:outerShdw blurRad="38100" dist="38100" dir="2700000" algn="tl">
                    <a:srgbClr val="000000">
                      <a:alpha val="43137"/>
                    </a:srgbClr>
                  </a:outerShdw>
                </a:effectLst>
                <a:latin typeface="+mn-ea"/>
                <a:ea typeface="方正黑体_GBK" panose="02000000000000000000" charset="-122"/>
                <a:cs typeface="+mn-ea"/>
                <a:sym typeface="+mn-ea"/>
              </a:rPr>
              <a:t>发展与</a:t>
            </a:r>
            <a:r>
              <a:rPr lang="zh-CN" altLang="en-US" sz="2300" b="1" spc="300" dirty="0">
                <a:solidFill>
                  <a:srgbClr val="D90E16"/>
                </a:solidFill>
                <a:effectLst>
                  <a:outerShdw blurRad="38100" dist="38100" dir="2700000" algn="tl">
                    <a:srgbClr val="000000">
                      <a:alpha val="43137"/>
                    </a:srgbClr>
                  </a:outerShdw>
                </a:effectLst>
                <a:latin typeface="+mn-ea"/>
                <a:ea typeface="方正黑体_GBK" panose="02000000000000000000" charset="-122"/>
                <a:cs typeface="+mn-ea"/>
                <a:sym typeface="+mn-ea"/>
              </a:rPr>
              <a:t>安全</a:t>
            </a:r>
            <a:endParaRPr lang="zh-CN" altLang="en-US" sz="2300" b="1" spc="300" dirty="0">
              <a:solidFill>
                <a:srgbClr val="D90E16"/>
              </a:solidFill>
              <a:effectLst>
                <a:outerShdw blurRad="38100" dist="38100" dir="2700000" algn="tl">
                  <a:srgbClr val="000000">
                    <a:alpha val="43137"/>
                  </a:srgbClr>
                </a:outerShdw>
              </a:effectLst>
              <a:latin typeface="+mn-ea"/>
              <a:ea typeface="方正黑体_GBK" panose="02000000000000000000" charset="-122"/>
              <a:cs typeface="+mn-ea"/>
              <a:sym typeface="+mn-ea"/>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grpSp>
        <p:nvGrpSpPr>
          <p:cNvPr id="3" name="组合 2"/>
          <p:cNvGrpSpPr/>
          <p:nvPr/>
        </p:nvGrpSpPr>
        <p:grpSpPr>
          <a:xfrm>
            <a:off x="164465" y="1657985"/>
            <a:ext cx="3486150" cy="3486150"/>
            <a:chOff x="6855" y="2733"/>
            <a:chExt cx="5490" cy="5490"/>
          </a:xfrm>
        </p:grpSpPr>
        <p:sp>
          <p:nvSpPr>
            <p:cNvPr id="41" name="圆: 空心 47"/>
            <p:cNvSpPr/>
            <p:nvPr/>
          </p:nvSpPr>
          <p:spPr>
            <a:xfrm>
              <a:off x="6855" y="2733"/>
              <a:ext cx="5490" cy="5490"/>
            </a:xfrm>
            <a:prstGeom prst="donut">
              <a:avLst>
                <a:gd name="adj" fmla="val 7759"/>
              </a:avLst>
            </a:prstGeom>
            <a:solidFill>
              <a:srgbClr val="EE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42" name="圆: 空心 5"/>
            <p:cNvSpPr/>
            <p:nvPr/>
          </p:nvSpPr>
          <p:spPr>
            <a:xfrm>
              <a:off x="7237" y="3116"/>
              <a:ext cx="4725" cy="4725"/>
            </a:xfrm>
            <a:prstGeom prst="donut">
              <a:avLst>
                <a:gd name="adj" fmla="val 9935"/>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43" name="椭圆 42"/>
            <p:cNvSpPr/>
            <p:nvPr/>
          </p:nvSpPr>
          <p:spPr>
            <a:xfrm>
              <a:off x="8114" y="3992"/>
              <a:ext cx="2971" cy="2971"/>
            </a:xfrm>
            <a:prstGeom prst="ellipse">
              <a:avLst/>
            </a:prstGeom>
            <a:solidFill>
              <a:schemeClr val="bg1"/>
            </a:solidFill>
            <a:ln>
              <a:noFill/>
            </a:ln>
            <a:effectLst>
              <a:outerShdw blurRad="342900" sx="110000" sy="110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黑体_GBK" panose="02000000000000000000" charset="-122"/>
                <a:ea typeface="方正黑体_GBK" panose="02000000000000000000" charset="-122"/>
                <a:cs typeface="+mn-ea"/>
                <a:sym typeface="思源黑体 CN Medium" panose="020B0600000000000000" pitchFamily="34" charset="-122"/>
              </a:endParaRPr>
            </a:p>
          </p:txBody>
        </p:sp>
        <p:pic>
          <p:nvPicPr>
            <p:cNvPr id="75" name="图片 74"/>
            <p:cNvPicPr>
              <a:picLocks noChangeAspect="1"/>
            </p:cNvPicPr>
            <p:nvPr/>
          </p:nvPicPr>
          <p:blipFill rotWithShape="1">
            <a:blip r:embed="rId2" cstate="print">
              <a:extLst>
                <a:ext uri="{28A0092B-C50C-407E-A947-70E740481C1C}">
                  <a14:useLocalDpi xmlns:a14="http://schemas.microsoft.com/office/drawing/2010/main" val="0"/>
                </a:ext>
              </a:extLst>
            </a:blip>
            <a:srcRect l="61936" t="70088" b="2317"/>
            <a:stretch>
              <a:fillRect/>
            </a:stretch>
          </p:blipFill>
          <p:spPr>
            <a:xfrm>
              <a:off x="8816" y="4719"/>
              <a:ext cx="1567" cy="1519"/>
            </a:xfrm>
            <a:prstGeom prst="rect">
              <a:avLst/>
            </a:prstGeom>
          </p:spPr>
        </p:pic>
      </p:grpSp>
      <p:cxnSp>
        <p:nvCxnSpPr>
          <p:cNvPr id="2" name="直接连接符 1"/>
          <p:cNvCxnSpPr/>
          <p:nvPr/>
        </p:nvCxnSpPr>
        <p:spPr>
          <a:xfrm>
            <a:off x="147955" y="743585"/>
            <a:ext cx="1138364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47955" y="154940"/>
            <a:ext cx="11708130" cy="460375"/>
          </a:xfrm>
          <a:prstGeom prst="rect">
            <a:avLst/>
          </a:prstGeom>
          <a:noFill/>
        </p:spPr>
        <p:txBody>
          <a:bodyPr wrap="square" rtlCol="0">
            <a:spAutoFit/>
          </a:bodyPr>
          <a:p>
            <a:r>
              <a:rPr lang="zh-CN" altLang="en-US"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mn-ea"/>
                <a:sym typeface="+mn-ea"/>
              </a:rPr>
              <a:t>深化体制改革，将党的领导和全面从严治党要求贯穿到生产经营“最后一米”</a:t>
            </a:r>
            <a:endParaRPr lang="zh-CN" altLang="en-US"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mn-ea"/>
              <a:sym typeface="+mn-ea"/>
            </a:endParaRPr>
          </a:p>
        </p:txBody>
      </p:sp>
      <p:grpSp>
        <p:nvGrpSpPr>
          <p:cNvPr id="12" name="组合 11"/>
          <p:cNvGrpSpPr/>
          <p:nvPr/>
        </p:nvGrpSpPr>
        <p:grpSpPr>
          <a:xfrm>
            <a:off x="3653155" y="4201795"/>
            <a:ext cx="7844790" cy="1935480"/>
            <a:chOff x="5815" y="2138"/>
            <a:chExt cx="12354" cy="3048"/>
          </a:xfrm>
        </p:grpSpPr>
        <p:sp>
          <p:nvSpPr>
            <p:cNvPr id="69" name="文本框 68"/>
            <p:cNvSpPr txBox="1"/>
            <p:nvPr/>
          </p:nvSpPr>
          <p:spPr>
            <a:xfrm flipH="1">
              <a:off x="7148" y="2138"/>
              <a:ext cx="4632" cy="580"/>
            </a:xfrm>
            <a:prstGeom prst="rect">
              <a:avLst/>
            </a:prstGeom>
            <a:noFill/>
          </p:spPr>
          <p:txBody>
            <a:bodyPr wrap="none" rtlCol="0">
              <a:spAutoFit/>
            </a:bodyPr>
            <a:lstStyle/>
            <a:p>
              <a:pPr algn="l"/>
              <a:r>
                <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rPr>
                <a:t>持续深化纪检监察体制改革</a:t>
              </a:r>
              <a:endPar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70" name="文本框 69"/>
            <p:cNvSpPr txBox="1"/>
            <p:nvPr/>
          </p:nvSpPr>
          <p:spPr>
            <a:xfrm flipH="1">
              <a:off x="7148" y="2841"/>
              <a:ext cx="11021" cy="2345"/>
            </a:xfrm>
            <a:prstGeom prst="rect">
              <a:avLst/>
            </a:prstGeom>
            <a:noFill/>
          </p:spPr>
          <p:txBody>
            <a:bodyPr wrap="square" lIns="36195" rIns="36195" rtlCol="0">
              <a:spAutoFit/>
            </a:bodyPr>
            <a:lstStyle/>
            <a:p>
              <a:pPr marL="285750" indent="-285750" algn="just" fontAlgn="auto">
                <a:lnSpc>
                  <a:spcPct val="130000"/>
                </a:lnSpc>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mn-ea"/>
                </a:rPr>
                <a:t>充分发挥各支部纪检委员、纪检工作人员和基层班组（网格）监督员监督作用，切实</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将党的领导和监督贯穿到生产经营“最后一米”；</a:t>
              </a:r>
              <a:endPar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endParaRPr>
            </a:p>
            <a:p>
              <a:pPr marL="285750" indent="-285750" algn="just" fontAlgn="auto">
                <a:lnSpc>
                  <a:spcPct val="130000"/>
                </a:lnSpc>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mn-ea"/>
                </a:rPr>
                <a:t>围绕纪检委员和监督员工作手册要求，紧密结合工作内容，综合应用会议监督、谈话监督等监督方法，让</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党员干部</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mn-ea"/>
                </a:rPr>
                <a:t>真切地感受到“监督在身边，纪律在眼前”；</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endParaRPr>
            </a:p>
            <a:p>
              <a:pPr marL="285750" indent="-285750" algn="just" fontAlgn="auto">
                <a:lnSpc>
                  <a:spcPct val="130000"/>
                </a:lnSpc>
                <a:buFont typeface="Wingdings" panose="05000000000000000000" charset="0"/>
                <a:buChar char="u"/>
              </a:pP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做好强化创新探索，结合部门实际，原创监督“最佳实践”。</a:t>
              </a:r>
              <a:endPar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endParaRPr>
            </a:p>
          </p:txBody>
        </p:sp>
        <p:grpSp>
          <p:nvGrpSpPr>
            <p:cNvPr id="18" name="组合 17"/>
            <p:cNvGrpSpPr/>
            <p:nvPr/>
          </p:nvGrpSpPr>
          <p:grpSpPr>
            <a:xfrm>
              <a:off x="5815" y="2510"/>
              <a:ext cx="930" cy="930"/>
              <a:chOff x="12137" y="2611"/>
              <a:chExt cx="930" cy="930"/>
            </a:xfrm>
          </p:grpSpPr>
          <p:sp>
            <p:nvSpPr>
              <p:cNvPr id="55" name="椭圆 54"/>
              <p:cNvSpPr/>
              <p:nvPr/>
            </p:nvSpPr>
            <p:spPr>
              <a:xfrm flipH="1">
                <a:off x="12137" y="2611"/>
                <a:ext cx="930" cy="930"/>
              </a:xfrm>
              <a:prstGeom prst="ellipse">
                <a:avLst/>
              </a:prstGeom>
              <a:gradFill>
                <a:gsLst>
                  <a:gs pos="0">
                    <a:srgbClr val="C00000"/>
                  </a:gs>
                  <a:gs pos="100000">
                    <a:srgbClr val="EE0000"/>
                  </a:gs>
                </a:gsLst>
                <a:lin ang="5400000" scaled="1"/>
              </a:gradFill>
              <a:ln>
                <a:no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9" name="team_156684"/>
              <p:cNvSpPr/>
              <p:nvPr/>
            </p:nvSpPr>
            <p:spPr>
              <a:xfrm>
                <a:off x="12301" y="2776"/>
                <a:ext cx="602" cy="601"/>
              </a:xfrm>
              <a:custGeom>
                <a:avLst/>
                <a:gdLst>
                  <a:gd name="connsiteX0" fmla="*/ 557093 w 606580"/>
                  <a:gd name="connsiteY0" fmla="*/ 503413 h 605592"/>
                  <a:gd name="connsiteX1" fmla="*/ 606580 w 606580"/>
                  <a:gd name="connsiteY1" fmla="*/ 549588 h 605592"/>
                  <a:gd name="connsiteX2" fmla="*/ 606580 w 606580"/>
                  <a:gd name="connsiteY2" fmla="*/ 605592 h 605592"/>
                  <a:gd name="connsiteX3" fmla="*/ 509835 w 606580"/>
                  <a:gd name="connsiteY3" fmla="*/ 605592 h 605592"/>
                  <a:gd name="connsiteX4" fmla="*/ 473494 w 606580"/>
                  <a:gd name="connsiteY4" fmla="*/ 503413 h 605592"/>
                  <a:gd name="connsiteX5" fmla="*/ 507496 w 606580"/>
                  <a:gd name="connsiteY5" fmla="*/ 503413 h 605592"/>
                  <a:gd name="connsiteX6" fmla="*/ 541590 w 606580"/>
                  <a:gd name="connsiteY6" fmla="*/ 503413 h 605592"/>
                  <a:gd name="connsiteX7" fmla="*/ 507496 w 606580"/>
                  <a:gd name="connsiteY7" fmla="*/ 578636 h 605592"/>
                  <a:gd name="connsiteX8" fmla="*/ 458011 w 606580"/>
                  <a:gd name="connsiteY8" fmla="*/ 503413 h 605592"/>
                  <a:gd name="connsiteX9" fmla="*/ 505177 w 606580"/>
                  <a:gd name="connsiteY9" fmla="*/ 605592 h 605592"/>
                  <a:gd name="connsiteX10" fmla="*/ 408432 w 606580"/>
                  <a:gd name="connsiteY10" fmla="*/ 605592 h 605592"/>
                  <a:gd name="connsiteX11" fmla="*/ 408432 w 606580"/>
                  <a:gd name="connsiteY11" fmla="*/ 549588 h 605592"/>
                  <a:gd name="connsiteX12" fmla="*/ 458011 w 606580"/>
                  <a:gd name="connsiteY12" fmla="*/ 503413 h 605592"/>
                  <a:gd name="connsiteX13" fmla="*/ 148660 w 606580"/>
                  <a:gd name="connsiteY13" fmla="*/ 503413 h 605592"/>
                  <a:gd name="connsiteX14" fmla="*/ 198147 w 606580"/>
                  <a:gd name="connsiteY14" fmla="*/ 549588 h 605592"/>
                  <a:gd name="connsiteX15" fmla="*/ 198147 w 606580"/>
                  <a:gd name="connsiteY15" fmla="*/ 605592 h 605592"/>
                  <a:gd name="connsiteX16" fmla="*/ 101402 w 606580"/>
                  <a:gd name="connsiteY16" fmla="*/ 605592 h 605592"/>
                  <a:gd name="connsiteX17" fmla="*/ 65061 w 606580"/>
                  <a:gd name="connsiteY17" fmla="*/ 503413 h 605592"/>
                  <a:gd name="connsiteX18" fmla="*/ 99038 w 606580"/>
                  <a:gd name="connsiteY18" fmla="*/ 503413 h 605592"/>
                  <a:gd name="connsiteX19" fmla="*/ 133015 w 606580"/>
                  <a:gd name="connsiteY19" fmla="*/ 503413 h 605592"/>
                  <a:gd name="connsiteX20" fmla="*/ 99038 w 606580"/>
                  <a:gd name="connsiteY20" fmla="*/ 578636 h 605592"/>
                  <a:gd name="connsiteX21" fmla="*/ 49579 w 606580"/>
                  <a:gd name="connsiteY21" fmla="*/ 503413 h 605592"/>
                  <a:gd name="connsiteX22" fmla="*/ 96745 w 606580"/>
                  <a:gd name="connsiteY22" fmla="*/ 605592 h 605592"/>
                  <a:gd name="connsiteX23" fmla="*/ 0 w 606580"/>
                  <a:gd name="connsiteY23" fmla="*/ 605592 h 605592"/>
                  <a:gd name="connsiteX24" fmla="*/ 0 w 606580"/>
                  <a:gd name="connsiteY24" fmla="*/ 549588 h 605592"/>
                  <a:gd name="connsiteX25" fmla="*/ 49579 w 606580"/>
                  <a:gd name="connsiteY25" fmla="*/ 503413 h 605592"/>
                  <a:gd name="connsiteX26" fmla="*/ 507542 w 606580"/>
                  <a:gd name="connsiteY26" fmla="*/ 394602 h 605592"/>
                  <a:gd name="connsiteX27" fmla="*/ 556409 w 606580"/>
                  <a:gd name="connsiteY27" fmla="*/ 443433 h 605592"/>
                  <a:gd name="connsiteX28" fmla="*/ 507542 w 606580"/>
                  <a:gd name="connsiteY28" fmla="*/ 492264 h 605592"/>
                  <a:gd name="connsiteX29" fmla="*/ 458675 w 606580"/>
                  <a:gd name="connsiteY29" fmla="*/ 443433 h 605592"/>
                  <a:gd name="connsiteX30" fmla="*/ 507542 w 606580"/>
                  <a:gd name="connsiteY30" fmla="*/ 394602 h 605592"/>
                  <a:gd name="connsiteX31" fmla="*/ 99110 w 606580"/>
                  <a:gd name="connsiteY31" fmla="*/ 394602 h 605592"/>
                  <a:gd name="connsiteX32" fmla="*/ 147977 w 606580"/>
                  <a:gd name="connsiteY32" fmla="*/ 443433 h 605592"/>
                  <a:gd name="connsiteX33" fmla="*/ 99110 w 606580"/>
                  <a:gd name="connsiteY33" fmla="*/ 492264 h 605592"/>
                  <a:gd name="connsiteX34" fmla="*/ 50243 w 606580"/>
                  <a:gd name="connsiteY34" fmla="*/ 443433 h 605592"/>
                  <a:gd name="connsiteX35" fmla="*/ 99110 w 606580"/>
                  <a:gd name="connsiteY35" fmla="*/ 394602 h 605592"/>
                  <a:gd name="connsiteX36" fmla="*/ 286589 w 606580"/>
                  <a:gd name="connsiteY36" fmla="*/ 248884 h 605592"/>
                  <a:gd name="connsiteX37" fmla="*/ 324564 w 606580"/>
                  <a:gd name="connsiteY37" fmla="*/ 248884 h 605592"/>
                  <a:gd name="connsiteX38" fmla="*/ 324564 w 606580"/>
                  <a:gd name="connsiteY38" fmla="*/ 283929 h 605592"/>
                  <a:gd name="connsiteX39" fmla="*/ 526418 w 606580"/>
                  <a:gd name="connsiteY39" fmla="*/ 283929 h 605592"/>
                  <a:gd name="connsiteX40" fmla="*/ 526418 w 606580"/>
                  <a:gd name="connsiteY40" fmla="*/ 356708 h 605592"/>
                  <a:gd name="connsiteX41" fmla="*/ 488536 w 606580"/>
                  <a:gd name="connsiteY41" fmla="*/ 356708 h 605592"/>
                  <a:gd name="connsiteX42" fmla="*/ 488536 w 606580"/>
                  <a:gd name="connsiteY42" fmla="*/ 321848 h 605592"/>
                  <a:gd name="connsiteX43" fmla="*/ 117974 w 606580"/>
                  <a:gd name="connsiteY43" fmla="*/ 321848 h 605592"/>
                  <a:gd name="connsiteX44" fmla="*/ 117974 w 606580"/>
                  <a:gd name="connsiteY44" fmla="*/ 356708 h 605592"/>
                  <a:gd name="connsiteX45" fmla="*/ 80092 w 606580"/>
                  <a:gd name="connsiteY45" fmla="*/ 356708 h 605592"/>
                  <a:gd name="connsiteX46" fmla="*/ 80092 w 606580"/>
                  <a:gd name="connsiteY46" fmla="*/ 283929 h 605592"/>
                  <a:gd name="connsiteX47" fmla="*/ 286589 w 606580"/>
                  <a:gd name="connsiteY47" fmla="*/ 283929 h 605592"/>
                  <a:gd name="connsiteX48" fmla="*/ 352785 w 606580"/>
                  <a:gd name="connsiteY48" fmla="*/ 108812 h 605592"/>
                  <a:gd name="connsiteX49" fmla="*/ 402364 w 606580"/>
                  <a:gd name="connsiteY49" fmla="*/ 154977 h 605592"/>
                  <a:gd name="connsiteX50" fmla="*/ 402364 w 606580"/>
                  <a:gd name="connsiteY50" fmla="*/ 211061 h 605592"/>
                  <a:gd name="connsiteX51" fmla="*/ 305619 w 606580"/>
                  <a:gd name="connsiteY51" fmla="*/ 211061 h 605592"/>
                  <a:gd name="connsiteX52" fmla="*/ 269277 w 606580"/>
                  <a:gd name="connsiteY52" fmla="*/ 108812 h 605592"/>
                  <a:gd name="connsiteX53" fmla="*/ 303336 w 606580"/>
                  <a:gd name="connsiteY53" fmla="*/ 108812 h 605592"/>
                  <a:gd name="connsiteX54" fmla="*/ 337302 w 606580"/>
                  <a:gd name="connsiteY54" fmla="*/ 108812 h 605592"/>
                  <a:gd name="connsiteX55" fmla="*/ 303336 w 606580"/>
                  <a:gd name="connsiteY55" fmla="*/ 184035 h 605592"/>
                  <a:gd name="connsiteX56" fmla="*/ 253774 w 606580"/>
                  <a:gd name="connsiteY56" fmla="*/ 108812 h 605592"/>
                  <a:gd name="connsiteX57" fmla="*/ 301032 w 606580"/>
                  <a:gd name="connsiteY57" fmla="*/ 211061 h 605592"/>
                  <a:gd name="connsiteX58" fmla="*/ 204287 w 606580"/>
                  <a:gd name="connsiteY58" fmla="*/ 211061 h 605592"/>
                  <a:gd name="connsiteX59" fmla="*/ 204287 w 606580"/>
                  <a:gd name="connsiteY59" fmla="*/ 154977 h 605592"/>
                  <a:gd name="connsiteX60" fmla="*/ 253774 w 606580"/>
                  <a:gd name="connsiteY60" fmla="*/ 108812 h 605592"/>
                  <a:gd name="connsiteX61" fmla="*/ 303290 w 606580"/>
                  <a:gd name="connsiteY61" fmla="*/ 0 h 605592"/>
                  <a:gd name="connsiteX62" fmla="*/ 352192 w 606580"/>
                  <a:gd name="connsiteY62" fmla="*/ 48796 h 605592"/>
                  <a:gd name="connsiteX63" fmla="*/ 303290 w 606580"/>
                  <a:gd name="connsiteY63" fmla="*/ 97592 h 605592"/>
                  <a:gd name="connsiteX64" fmla="*/ 254388 w 606580"/>
                  <a:gd name="connsiteY64" fmla="*/ 48796 h 605592"/>
                  <a:gd name="connsiteX65" fmla="*/ 303290 w 606580"/>
                  <a:gd name="connsiteY65"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580" h="605592">
                    <a:moveTo>
                      <a:pt x="557093" y="503413"/>
                    </a:moveTo>
                    <a:cubicBezTo>
                      <a:pt x="557093" y="503413"/>
                      <a:pt x="606580" y="504062"/>
                      <a:pt x="606580" y="549588"/>
                    </a:cubicBezTo>
                    <a:lnTo>
                      <a:pt x="606580" y="605592"/>
                    </a:lnTo>
                    <a:lnTo>
                      <a:pt x="509835" y="605592"/>
                    </a:lnTo>
                    <a:close/>
                    <a:moveTo>
                      <a:pt x="473494" y="503413"/>
                    </a:moveTo>
                    <a:lnTo>
                      <a:pt x="507496" y="503413"/>
                    </a:lnTo>
                    <a:lnTo>
                      <a:pt x="541590" y="503413"/>
                    </a:lnTo>
                    <a:lnTo>
                      <a:pt x="507496" y="578636"/>
                    </a:lnTo>
                    <a:close/>
                    <a:moveTo>
                      <a:pt x="458011" y="503413"/>
                    </a:moveTo>
                    <a:lnTo>
                      <a:pt x="505177" y="605592"/>
                    </a:lnTo>
                    <a:lnTo>
                      <a:pt x="408432" y="605592"/>
                    </a:lnTo>
                    <a:lnTo>
                      <a:pt x="408432" y="549588"/>
                    </a:lnTo>
                    <a:cubicBezTo>
                      <a:pt x="408432" y="504062"/>
                      <a:pt x="458011" y="503413"/>
                      <a:pt x="458011" y="503413"/>
                    </a:cubicBezTo>
                    <a:close/>
                    <a:moveTo>
                      <a:pt x="148660" y="503413"/>
                    </a:moveTo>
                    <a:cubicBezTo>
                      <a:pt x="148660" y="503413"/>
                      <a:pt x="198147" y="504062"/>
                      <a:pt x="198147" y="549588"/>
                    </a:cubicBezTo>
                    <a:lnTo>
                      <a:pt x="198147" y="605592"/>
                    </a:lnTo>
                    <a:lnTo>
                      <a:pt x="101402" y="605592"/>
                    </a:lnTo>
                    <a:close/>
                    <a:moveTo>
                      <a:pt x="65061" y="503413"/>
                    </a:moveTo>
                    <a:lnTo>
                      <a:pt x="99038" y="503413"/>
                    </a:lnTo>
                    <a:lnTo>
                      <a:pt x="133015" y="503413"/>
                    </a:lnTo>
                    <a:lnTo>
                      <a:pt x="99038" y="578636"/>
                    </a:lnTo>
                    <a:close/>
                    <a:moveTo>
                      <a:pt x="49579" y="503413"/>
                    </a:moveTo>
                    <a:lnTo>
                      <a:pt x="96745" y="605592"/>
                    </a:lnTo>
                    <a:lnTo>
                      <a:pt x="0" y="605592"/>
                    </a:lnTo>
                    <a:lnTo>
                      <a:pt x="0" y="549588"/>
                    </a:lnTo>
                    <a:cubicBezTo>
                      <a:pt x="0" y="504062"/>
                      <a:pt x="49579" y="503413"/>
                      <a:pt x="49579" y="503413"/>
                    </a:cubicBezTo>
                    <a:close/>
                    <a:moveTo>
                      <a:pt x="507542" y="394602"/>
                    </a:moveTo>
                    <a:cubicBezTo>
                      <a:pt x="534530" y="394602"/>
                      <a:pt x="556409" y="416464"/>
                      <a:pt x="556409" y="443433"/>
                    </a:cubicBezTo>
                    <a:cubicBezTo>
                      <a:pt x="556409" y="470402"/>
                      <a:pt x="534530" y="492264"/>
                      <a:pt x="507542" y="492264"/>
                    </a:cubicBezTo>
                    <a:cubicBezTo>
                      <a:pt x="480554" y="492264"/>
                      <a:pt x="458675" y="470402"/>
                      <a:pt x="458675" y="443433"/>
                    </a:cubicBezTo>
                    <a:cubicBezTo>
                      <a:pt x="458675" y="416464"/>
                      <a:pt x="480554" y="394602"/>
                      <a:pt x="507542" y="394602"/>
                    </a:cubicBezTo>
                    <a:close/>
                    <a:moveTo>
                      <a:pt x="99110" y="394602"/>
                    </a:moveTo>
                    <a:cubicBezTo>
                      <a:pt x="126098" y="394602"/>
                      <a:pt x="147977" y="416464"/>
                      <a:pt x="147977" y="443433"/>
                    </a:cubicBezTo>
                    <a:cubicBezTo>
                      <a:pt x="147977" y="470402"/>
                      <a:pt x="126098" y="492264"/>
                      <a:pt x="99110" y="492264"/>
                    </a:cubicBezTo>
                    <a:cubicBezTo>
                      <a:pt x="72122" y="492264"/>
                      <a:pt x="50243" y="470402"/>
                      <a:pt x="50243" y="443433"/>
                    </a:cubicBezTo>
                    <a:cubicBezTo>
                      <a:pt x="50243" y="416464"/>
                      <a:pt x="72122" y="394602"/>
                      <a:pt x="99110" y="394602"/>
                    </a:cubicBezTo>
                    <a:close/>
                    <a:moveTo>
                      <a:pt x="286589" y="248884"/>
                    </a:moveTo>
                    <a:lnTo>
                      <a:pt x="324564" y="248884"/>
                    </a:lnTo>
                    <a:lnTo>
                      <a:pt x="324564" y="283929"/>
                    </a:lnTo>
                    <a:lnTo>
                      <a:pt x="526418" y="283929"/>
                    </a:lnTo>
                    <a:lnTo>
                      <a:pt x="526418" y="356708"/>
                    </a:lnTo>
                    <a:lnTo>
                      <a:pt x="488536" y="356708"/>
                    </a:lnTo>
                    <a:lnTo>
                      <a:pt x="488536" y="321848"/>
                    </a:lnTo>
                    <a:lnTo>
                      <a:pt x="117974" y="321848"/>
                    </a:lnTo>
                    <a:lnTo>
                      <a:pt x="117974" y="356708"/>
                    </a:lnTo>
                    <a:lnTo>
                      <a:pt x="80092" y="356708"/>
                    </a:lnTo>
                    <a:lnTo>
                      <a:pt x="80092" y="283929"/>
                    </a:lnTo>
                    <a:lnTo>
                      <a:pt x="286589" y="283929"/>
                    </a:lnTo>
                    <a:close/>
                    <a:moveTo>
                      <a:pt x="352785" y="108812"/>
                    </a:moveTo>
                    <a:cubicBezTo>
                      <a:pt x="352785" y="108812"/>
                      <a:pt x="402364" y="109461"/>
                      <a:pt x="402364" y="154977"/>
                    </a:cubicBezTo>
                    <a:cubicBezTo>
                      <a:pt x="402364" y="200493"/>
                      <a:pt x="402364" y="211061"/>
                      <a:pt x="402364" y="211061"/>
                    </a:cubicBezTo>
                    <a:lnTo>
                      <a:pt x="305619" y="211061"/>
                    </a:lnTo>
                    <a:close/>
                    <a:moveTo>
                      <a:pt x="269277" y="108812"/>
                    </a:moveTo>
                    <a:lnTo>
                      <a:pt x="303336" y="108812"/>
                    </a:lnTo>
                    <a:lnTo>
                      <a:pt x="337302" y="108812"/>
                    </a:lnTo>
                    <a:lnTo>
                      <a:pt x="303336" y="184035"/>
                    </a:lnTo>
                    <a:close/>
                    <a:moveTo>
                      <a:pt x="253774" y="108812"/>
                    </a:moveTo>
                    <a:lnTo>
                      <a:pt x="301032" y="211061"/>
                    </a:lnTo>
                    <a:lnTo>
                      <a:pt x="204287" y="211061"/>
                    </a:lnTo>
                    <a:lnTo>
                      <a:pt x="204287" y="154977"/>
                    </a:lnTo>
                    <a:cubicBezTo>
                      <a:pt x="204287" y="109461"/>
                      <a:pt x="253774" y="108812"/>
                      <a:pt x="253774" y="108812"/>
                    </a:cubicBezTo>
                    <a:close/>
                    <a:moveTo>
                      <a:pt x="303290" y="0"/>
                    </a:moveTo>
                    <a:cubicBezTo>
                      <a:pt x="330298" y="0"/>
                      <a:pt x="352192" y="21847"/>
                      <a:pt x="352192" y="48796"/>
                    </a:cubicBezTo>
                    <a:cubicBezTo>
                      <a:pt x="352192" y="75745"/>
                      <a:pt x="330298" y="97592"/>
                      <a:pt x="303290" y="97592"/>
                    </a:cubicBezTo>
                    <a:cubicBezTo>
                      <a:pt x="276282" y="97592"/>
                      <a:pt x="254388" y="75745"/>
                      <a:pt x="254388" y="48796"/>
                    </a:cubicBezTo>
                    <a:cubicBezTo>
                      <a:pt x="254388" y="21847"/>
                      <a:pt x="276282" y="0"/>
                      <a:pt x="303290" y="0"/>
                    </a:cubicBezTo>
                    <a:close/>
                  </a:path>
                </a:pathLst>
              </a:custGeom>
              <a:solidFill>
                <a:srgbClr val="FAEBA0"/>
              </a:solidFill>
              <a:ln>
                <a:solidFill>
                  <a:srgbClr val="FAE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atin typeface="方正黑体_GBK" panose="02000000000000000000" charset="-122"/>
                  <a:ea typeface="方正黑体_GBK" panose="02000000000000000000" charset="-122"/>
                </a:endParaRPr>
              </a:p>
            </p:txBody>
          </p:sp>
        </p:grpSp>
      </p:grpSp>
      <p:grpSp>
        <p:nvGrpSpPr>
          <p:cNvPr id="10" name="组合 9"/>
          <p:cNvGrpSpPr/>
          <p:nvPr/>
        </p:nvGrpSpPr>
        <p:grpSpPr>
          <a:xfrm flipH="1">
            <a:off x="3650615" y="1317625"/>
            <a:ext cx="7549515" cy="2743835"/>
            <a:chOff x="7896" y="1804"/>
            <a:chExt cx="11889" cy="4321"/>
          </a:xfrm>
        </p:grpSpPr>
        <p:sp>
          <p:nvSpPr>
            <p:cNvPr id="63" name="文本框 62"/>
            <p:cNvSpPr txBox="1"/>
            <p:nvPr/>
          </p:nvSpPr>
          <p:spPr>
            <a:xfrm flipH="1">
              <a:off x="15988" y="1804"/>
              <a:ext cx="2460" cy="580"/>
            </a:xfrm>
            <a:prstGeom prst="rect">
              <a:avLst/>
            </a:prstGeom>
            <a:noFill/>
          </p:spPr>
          <p:txBody>
            <a:bodyPr wrap="none" rtlCol="0">
              <a:spAutoFit/>
            </a:bodyPr>
            <a:lstStyle/>
            <a:p>
              <a:pPr algn="r"/>
              <a:r>
                <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rPr>
                <a:t>认真落实责任</a:t>
              </a:r>
              <a:endPar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64" name="文本框 63"/>
            <p:cNvSpPr txBox="1"/>
            <p:nvPr/>
          </p:nvSpPr>
          <p:spPr>
            <a:xfrm flipH="1">
              <a:off x="7896" y="2459"/>
              <a:ext cx="10552" cy="3666"/>
            </a:xfrm>
            <a:prstGeom prst="rect">
              <a:avLst/>
            </a:prstGeom>
            <a:noFill/>
          </p:spPr>
          <p:txBody>
            <a:bodyPr wrap="square" lIns="36195" rIns="36195" rtlCol="0">
              <a:spAutoFit/>
            </a:bodyPr>
            <a:lstStyle/>
            <a:p>
              <a:pPr marL="285750" indent="-285750" algn="just" fontAlgn="auto">
                <a:lnSpc>
                  <a:spcPct val="130000"/>
                </a:lnSpc>
                <a:buFont typeface="Wingdings" panose="05000000000000000000" charset="0"/>
                <a:buChar char="u"/>
              </a:pP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支部要</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强化党业融合，</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充分发挥党组织战斗堡垒作用，确保基层党建各项部署要求落到实处；</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支部书记要自觉当好第一责任人，做到以上率下。要领导、支持和监督</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支部纪检委员开展工作，为其履职</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创造良好工作条件；</a:t>
              </a:r>
              <a:endPar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endParaRPr>
            </a:p>
            <a:p>
              <a:pPr marL="285750" indent="-285750" algn="just" fontAlgn="auto">
                <a:lnSpc>
                  <a:spcPct val="130000"/>
                </a:lnSpc>
                <a:buFont typeface="Wingdings" panose="05000000000000000000" charset="0"/>
                <a:buChar char="u"/>
              </a:pP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支部纪检委员要履行好监督责任，</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及时发现提醒纠正</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苗头性问题，通过开展经常性纪律教育、监督，让党员干部知敬畏、存戒惧、守底线，习惯在受监督和约束的环境中工作生活；</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mn-ea"/>
              </a:endParaRPr>
            </a:p>
            <a:p>
              <a:pPr marL="285750" indent="-285750" algn="just" fontAlgn="auto">
                <a:lnSpc>
                  <a:spcPct val="130000"/>
                </a:lnSpc>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针对巡视巡察纪检审计等发现的问题，以整治整改为契机，进一步压紧压实全面从严治党主体责任，确保整改有举措，举措有实效。</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mn-ea"/>
              </a:endParaRPr>
            </a:p>
          </p:txBody>
        </p:sp>
        <p:grpSp>
          <p:nvGrpSpPr>
            <p:cNvPr id="19" name="组合 18"/>
            <p:cNvGrpSpPr/>
            <p:nvPr/>
          </p:nvGrpSpPr>
          <p:grpSpPr>
            <a:xfrm flipH="1">
              <a:off x="18855" y="2101"/>
              <a:ext cx="930" cy="930"/>
              <a:chOff x="6020" y="2584"/>
              <a:chExt cx="930" cy="930"/>
            </a:xfrm>
          </p:grpSpPr>
          <p:sp>
            <p:nvSpPr>
              <p:cNvPr id="46" name="椭圆 45"/>
              <p:cNvSpPr/>
              <p:nvPr/>
            </p:nvSpPr>
            <p:spPr>
              <a:xfrm>
                <a:off x="6020" y="2584"/>
                <a:ext cx="930" cy="930"/>
              </a:xfrm>
              <a:prstGeom prst="ellipse">
                <a:avLst/>
              </a:prstGeom>
              <a:gradFill>
                <a:gsLst>
                  <a:gs pos="0">
                    <a:srgbClr val="C00000"/>
                  </a:gs>
                  <a:gs pos="100000">
                    <a:srgbClr val="EE0000"/>
                  </a:gs>
                </a:gsLst>
                <a:lin ang="5400000" scaled="1"/>
              </a:gradFill>
              <a:ln>
                <a:no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16" name="iconfont-11157-5276537"/>
              <p:cNvSpPr/>
              <p:nvPr/>
            </p:nvSpPr>
            <p:spPr>
              <a:xfrm>
                <a:off x="6184" y="2758"/>
                <a:ext cx="603" cy="583"/>
              </a:xfrm>
              <a:custGeom>
                <a:avLst/>
                <a:gdLst>
                  <a:gd name="T0" fmla="*/ 4468 w 7617"/>
                  <a:gd name="T1" fmla="*/ 3634 h 7362"/>
                  <a:gd name="T2" fmla="*/ 5375 w 7617"/>
                  <a:gd name="T3" fmla="*/ 1975 h 7362"/>
                  <a:gd name="T4" fmla="*/ 2518 w 7617"/>
                  <a:gd name="T5" fmla="*/ 3741 h 7362"/>
                  <a:gd name="T6" fmla="*/ 408 w 7617"/>
                  <a:gd name="T7" fmla="*/ 7024 h 7362"/>
                  <a:gd name="T8" fmla="*/ 4900 w 7617"/>
                  <a:gd name="T9" fmla="*/ 3974 h 7362"/>
                  <a:gd name="T10" fmla="*/ 4968 w 7617"/>
                  <a:gd name="T11" fmla="*/ 1975 h 7362"/>
                  <a:gd name="T12" fmla="*/ 6113 w 7617"/>
                  <a:gd name="T13" fmla="*/ 7362 h 7362"/>
                  <a:gd name="T14" fmla="*/ 5374 w 7617"/>
                  <a:gd name="T15" fmla="*/ 6952 h 7362"/>
                  <a:gd name="T16" fmla="*/ 4588 w 7617"/>
                  <a:gd name="T17" fmla="*/ 6165 h 7362"/>
                  <a:gd name="T18" fmla="*/ 4193 w 7617"/>
                  <a:gd name="T19" fmla="*/ 5313 h 7362"/>
                  <a:gd name="T20" fmla="*/ 4792 w 7617"/>
                  <a:gd name="T21" fmla="*/ 4780 h 7362"/>
                  <a:gd name="T22" fmla="*/ 5333 w 7617"/>
                  <a:gd name="T23" fmla="*/ 4011 h 7362"/>
                  <a:gd name="T24" fmla="*/ 6405 w 7617"/>
                  <a:gd name="T25" fmla="*/ 4346 h 7362"/>
                  <a:gd name="T26" fmla="*/ 7192 w 7617"/>
                  <a:gd name="T27" fmla="*/ 5133 h 7362"/>
                  <a:gd name="T28" fmla="*/ 7587 w 7617"/>
                  <a:gd name="T29" fmla="*/ 5985 h 7362"/>
                  <a:gd name="T30" fmla="*/ 6880 w 7617"/>
                  <a:gd name="T31" fmla="*/ 6639 h 7362"/>
                  <a:gd name="T32" fmla="*/ 6447 w 7617"/>
                  <a:gd name="T33" fmla="*/ 7287 h 7362"/>
                  <a:gd name="T34" fmla="*/ 5314 w 7617"/>
                  <a:gd name="T35" fmla="*/ 6632 h 7362"/>
                  <a:gd name="T36" fmla="*/ 5899 w 7617"/>
                  <a:gd name="T37" fmla="*/ 6787 h 7362"/>
                  <a:gd name="T38" fmla="*/ 5944 w 7617"/>
                  <a:gd name="T39" fmla="*/ 6964 h 7362"/>
                  <a:gd name="T40" fmla="*/ 6379 w 7617"/>
                  <a:gd name="T41" fmla="*/ 7029 h 7362"/>
                  <a:gd name="T42" fmla="*/ 6498 w 7617"/>
                  <a:gd name="T43" fmla="*/ 6796 h 7362"/>
                  <a:gd name="T44" fmla="*/ 6533 w 7617"/>
                  <a:gd name="T45" fmla="*/ 6584 h 7362"/>
                  <a:gd name="T46" fmla="*/ 6880 w 7617"/>
                  <a:gd name="T47" fmla="*/ 6212 h 7362"/>
                  <a:gd name="T48" fmla="*/ 7057 w 7617"/>
                  <a:gd name="T49" fmla="*/ 6262 h 7362"/>
                  <a:gd name="T50" fmla="*/ 7313 w 7617"/>
                  <a:gd name="T51" fmla="*/ 5785 h 7362"/>
                  <a:gd name="T52" fmla="*/ 7123 w 7617"/>
                  <a:gd name="T53" fmla="*/ 5680 h 7362"/>
                  <a:gd name="T54" fmla="*/ 6915 w 7617"/>
                  <a:gd name="T55" fmla="*/ 5160 h 7362"/>
                  <a:gd name="T56" fmla="*/ 6992 w 7617"/>
                  <a:gd name="T57" fmla="*/ 4960 h 7362"/>
                  <a:gd name="T58" fmla="*/ 6844 w 7617"/>
                  <a:gd name="T59" fmla="*/ 4538 h 7362"/>
                  <a:gd name="T60" fmla="*/ 6535 w 7617"/>
                  <a:gd name="T61" fmla="*/ 4599 h 7362"/>
                  <a:gd name="T62" fmla="*/ 5980 w 7617"/>
                  <a:gd name="T63" fmla="*/ 4522 h 7362"/>
                  <a:gd name="T64" fmla="*/ 5845 w 7617"/>
                  <a:gd name="T65" fmla="*/ 4357 h 7362"/>
                  <a:gd name="T66" fmla="*/ 5405 w 7617"/>
                  <a:gd name="T67" fmla="*/ 4273 h 7362"/>
                  <a:gd name="T68" fmla="*/ 5287 w 7617"/>
                  <a:gd name="T69" fmla="*/ 4507 h 7362"/>
                  <a:gd name="T70" fmla="*/ 5252 w 7617"/>
                  <a:gd name="T71" fmla="*/ 4718 h 7362"/>
                  <a:gd name="T72" fmla="*/ 4904 w 7617"/>
                  <a:gd name="T73" fmla="*/ 5090 h 7362"/>
                  <a:gd name="T74" fmla="*/ 4729 w 7617"/>
                  <a:gd name="T75" fmla="*/ 5040 h 7362"/>
                  <a:gd name="T76" fmla="*/ 4455 w 7617"/>
                  <a:gd name="T77" fmla="*/ 5384 h 7362"/>
                  <a:gd name="T78" fmla="*/ 4598 w 7617"/>
                  <a:gd name="T79" fmla="*/ 5604 h 7362"/>
                  <a:gd name="T80" fmla="*/ 4764 w 7617"/>
                  <a:gd name="T81" fmla="*/ 5740 h 7362"/>
                  <a:gd name="T82" fmla="*/ 4842 w 7617"/>
                  <a:gd name="T83" fmla="*/ 6295 h 7362"/>
                  <a:gd name="T84" fmla="*/ 4780 w 7617"/>
                  <a:gd name="T85" fmla="*/ 6603 h 7362"/>
                  <a:gd name="T86" fmla="*/ 5203 w 7617"/>
                  <a:gd name="T87" fmla="*/ 6750 h 7362"/>
                  <a:gd name="T88" fmla="*/ 5890 w 7617"/>
                  <a:gd name="T89" fmla="*/ 6453 h 7362"/>
                  <a:gd name="T90" fmla="*/ 6459 w 7617"/>
                  <a:gd name="T91" fmla="*/ 5082 h 7362"/>
                  <a:gd name="T92" fmla="*/ 5890 w 7617"/>
                  <a:gd name="T93" fmla="*/ 5114 h 7362"/>
                  <a:gd name="T94" fmla="*/ 6269 w 7617"/>
                  <a:gd name="T95" fmla="*/ 6030 h 7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17" h="7362">
                    <a:moveTo>
                      <a:pt x="4900" y="3974"/>
                    </a:moveTo>
                    <a:cubicBezTo>
                      <a:pt x="4704" y="3877"/>
                      <a:pt x="4498" y="3798"/>
                      <a:pt x="4283" y="3740"/>
                    </a:cubicBezTo>
                    <a:cubicBezTo>
                      <a:pt x="4347" y="3708"/>
                      <a:pt x="4410" y="3676"/>
                      <a:pt x="4468" y="3634"/>
                    </a:cubicBezTo>
                    <a:cubicBezTo>
                      <a:pt x="4563" y="3565"/>
                      <a:pt x="4752" y="3400"/>
                      <a:pt x="4825" y="3330"/>
                    </a:cubicBezTo>
                    <a:cubicBezTo>
                      <a:pt x="4884" y="3274"/>
                      <a:pt x="4998" y="3134"/>
                      <a:pt x="4998" y="3134"/>
                    </a:cubicBezTo>
                    <a:cubicBezTo>
                      <a:pt x="5235" y="2808"/>
                      <a:pt x="5375" y="2408"/>
                      <a:pt x="5375" y="1975"/>
                    </a:cubicBezTo>
                    <a:cubicBezTo>
                      <a:pt x="5375" y="931"/>
                      <a:pt x="4558" y="0"/>
                      <a:pt x="3400" y="0"/>
                    </a:cubicBezTo>
                    <a:cubicBezTo>
                      <a:pt x="2311" y="0"/>
                      <a:pt x="1425" y="886"/>
                      <a:pt x="1425" y="1975"/>
                    </a:cubicBezTo>
                    <a:cubicBezTo>
                      <a:pt x="1425" y="2746"/>
                      <a:pt x="1870" y="3416"/>
                      <a:pt x="2518" y="3741"/>
                    </a:cubicBezTo>
                    <a:cubicBezTo>
                      <a:pt x="1069" y="4132"/>
                      <a:pt x="0" y="5455"/>
                      <a:pt x="0" y="7024"/>
                    </a:cubicBezTo>
                    <a:cubicBezTo>
                      <a:pt x="0" y="7137"/>
                      <a:pt x="91" y="7228"/>
                      <a:pt x="204" y="7228"/>
                    </a:cubicBezTo>
                    <a:cubicBezTo>
                      <a:pt x="316" y="7228"/>
                      <a:pt x="408" y="7137"/>
                      <a:pt x="408" y="7024"/>
                    </a:cubicBezTo>
                    <a:cubicBezTo>
                      <a:pt x="408" y="5374"/>
                      <a:pt x="1750" y="4032"/>
                      <a:pt x="3400" y="4032"/>
                    </a:cubicBezTo>
                    <a:cubicBezTo>
                      <a:pt x="3843" y="4032"/>
                      <a:pt x="4264" y="4129"/>
                      <a:pt x="4641" y="4303"/>
                    </a:cubicBezTo>
                    <a:cubicBezTo>
                      <a:pt x="4718" y="4184"/>
                      <a:pt x="4804" y="4075"/>
                      <a:pt x="4900" y="3974"/>
                    </a:cubicBezTo>
                    <a:close/>
                    <a:moveTo>
                      <a:pt x="1833" y="1975"/>
                    </a:moveTo>
                    <a:cubicBezTo>
                      <a:pt x="1833" y="1110"/>
                      <a:pt x="2537" y="408"/>
                      <a:pt x="3400" y="408"/>
                    </a:cubicBezTo>
                    <a:cubicBezTo>
                      <a:pt x="4264" y="408"/>
                      <a:pt x="4968" y="1111"/>
                      <a:pt x="4968" y="1975"/>
                    </a:cubicBezTo>
                    <a:cubicBezTo>
                      <a:pt x="4968" y="2840"/>
                      <a:pt x="4264" y="3543"/>
                      <a:pt x="3400" y="3543"/>
                    </a:cubicBezTo>
                    <a:cubicBezTo>
                      <a:pt x="2536" y="3543"/>
                      <a:pt x="1833" y="2839"/>
                      <a:pt x="1833" y="1975"/>
                    </a:cubicBezTo>
                    <a:close/>
                    <a:moveTo>
                      <a:pt x="6113" y="7362"/>
                    </a:moveTo>
                    <a:cubicBezTo>
                      <a:pt x="6037" y="7362"/>
                      <a:pt x="5960" y="7342"/>
                      <a:pt x="5891" y="7302"/>
                    </a:cubicBezTo>
                    <a:cubicBezTo>
                      <a:pt x="5789" y="7243"/>
                      <a:pt x="5716" y="7148"/>
                      <a:pt x="5685" y="7034"/>
                    </a:cubicBezTo>
                    <a:cubicBezTo>
                      <a:pt x="5578" y="7019"/>
                      <a:pt x="5474" y="6990"/>
                      <a:pt x="5374" y="6952"/>
                    </a:cubicBezTo>
                    <a:cubicBezTo>
                      <a:pt x="5202" y="7123"/>
                      <a:pt x="4921" y="7123"/>
                      <a:pt x="4750" y="6950"/>
                    </a:cubicBezTo>
                    <a:lnTo>
                      <a:pt x="4589" y="6789"/>
                    </a:lnTo>
                    <a:cubicBezTo>
                      <a:pt x="4417" y="6617"/>
                      <a:pt x="4417" y="6338"/>
                      <a:pt x="4588" y="6165"/>
                    </a:cubicBezTo>
                    <a:cubicBezTo>
                      <a:pt x="4548" y="6065"/>
                      <a:pt x="4520" y="5960"/>
                      <a:pt x="4505" y="5854"/>
                    </a:cubicBezTo>
                    <a:cubicBezTo>
                      <a:pt x="4391" y="5823"/>
                      <a:pt x="4298" y="5750"/>
                      <a:pt x="4238" y="5648"/>
                    </a:cubicBezTo>
                    <a:cubicBezTo>
                      <a:pt x="4179" y="5545"/>
                      <a:pt x="4163" y="5427"/>
                      <a:pt x="4193" y="5313"/>
                    </a:cubicBezTo>
                    <a:lnTo>
                      <a:pt x="4252" y="5093"/>
                    </a:lnTo>
                    <a:cubicBezTo>
                      <a:pt x="4281" y="4979"/>
                      <a:pt x="4355" y="4884"/>
                      <a:pt x="4458" y="4825"/>
                    </a:cubicBezTo>
                    <a:cubicBezTo>
                      <a:pt x="4560" y="4767"/>
                      <a:pt x="4678" y="4750"/>
                      <a:pt x="4792" y="4780"/>
                    </a:cubicBezTo>
                    <a:cubicBezTo>
                      <a:pt x="4825" y="4738"/>
                      <a:pt x="4862" y="4697"/>
                      <a:pt x="4899" y="4659"/>
                    </a:cubicBezTo>
                    <a:cubicBezTo>
                      <a:pt x="4937" y="4622"/>
                      <a:pt x="4978" y="4585"/>
                      <a:pt x="5020" y="4552"/>
                    </a:cubicBezTo>
                    <a:cubicBezTo>
                      <a:pt x="4959" y="4317"/>
                      <a:pt x="5099" y="4075"/>
                      <a:pt x="5333" y="4011"/>
                    </a:cubicBezTo>
                    <a:lnTo>
                      <a:pt x="5553" y="3953"/>
                    </a:lnTo>
                    <a:cubicBezTo>
                      <a:pt x="5788" y="3890"/>
                      <a:pt x="6030" y="4029"/>
                      <a:pt x="6094" y="4264"/>
                    </a:cubicBezTo>
                    <a:cubicBezTo>
                      <a:pt x="6202" y="4279"/>
                      <a:pt x="6305" y="4308"/>
                      <a:pt x="6405" y="4346"/>
                    </a:cubicBezTo>
                    <a:cubicBezTo>
                      <a:pt x="6578" y="4175"/>
                      <a:pt x="6858" y="4175"/>
                      <a:pt x="7029" y="4348"/>
                    </a:cubicBezTo>
                    <a:lnTo>
                      <a:pt x="7190" y="4509"/>
                    </a:lnTo>
                    <a:cubicBezTo>
                      <a:pt x="7363" y="4681"/>
                      <a:pt x="7363" y="4960"/>
                      <a:pt x="7192" y="5133"/>
                    </a:cubicBezTo>
                    <a:cubicBezTo>
                      <a:pt x="7232" y="5233"/>
                      <a:pt x="7259" y="5338"/>
                      <a:pt x="7274" y="5444"/>
                    </a:cubicBezTo>
                    <a:cubicBezTo>
                      <a:pt x="7388" y="5475"/>
                      <a:pt x="7482" y="5548"/>
                      <a:pt x="7542" y="5650"/>
                    </a:cubicBezTo>
                    <a:cubicBezTo>
                      <a:pt x="7600" y="5753"/>
                      <a:pt x="7617" y="5871"/>
                      <a:pt x="7587" y="5985"/>
                    </a:cubicBezTo>
                    <a:lnTo>
                      <a:pt x="7528" y="6205"/>
                    </a:lnTo>
                    <a:cubicBezTo>
                      <a:pt x="7465" y="6440"/>
                      <a:pt x="7223" y="6580"/>
                      <a:pt x="6988" y="6518"/>
                    </a:cubicBezTo>
                    <a:cubicBezTo>
                      <a:pt x="6954" y="6560"/>
                      <a:pt x="6918" y="6600"/>
                      <a:pt x="6880" y="6639"/>
                    </a:cubicBezTo>
                    <a:cubicBezTo>
                      <a:pt x="6843" y="6678"/>
                      <a:pt x="6802" y="6713"/>
                      <a:pt x="6759" y="6746"/>
                    </a:cubicBezTo>
                    <a:cubicBezTo>
                      <a:pt x="6789" y="6860"/>
                      <a:pt x="6773" y="6978"/>
                      <a:pt x="6714" y="7080"/>
                    </a:cubicBezTo>
                    <a:cubicBezTo>
                      <a:pt x="6655" y="7183"/>
                      <a:pt x="6559" y="7257"/>
                      <a:pt x="6447" y="7287"/>
                    </a:cubicBezTo>
                    <a:lnTo>
                      <a:pt x="6227" y="7345"/>
                    </a:lnTo>
                    <a:cubicBezTo>
                      <a:pt x="6189" y="7357"/>
                      <a:pt x="6150" y="7362"/>
                      <a:pt x="6113" y="7362"/>
                    </a:cubicBezTo>
                    <a:close/>
                    <a:moveTo>
                      <a:pt x="5314" y="6632"/>
                    </a:moveTo>
                    <a:lnTo>
                      <a:pt x="5402" y="6673"/>
                    </a:lnTo>
                    <a:cubicBezTo>
                      <a:pt x="5528" y="6733"/>
                      <a:pt x="5662" y="6769"/>
                      <a:pt x="5803" y="6779"/>
                    </a:cubicBezTo>
                    <a:lnTo>
                      <a:pt x="5899" y="6787"/>
                    </a:lnTo>
                    <a:lnTo>
                      <a:pt x="5922" y="6880"/>
                    </a:lnTo>
                    <a:cubicBezTo>
                      <a:pt x="5927" y="6900"/>
                      <a:pt x="5933" y="6923"/>
                      <a:pt x="5939" y="6945"/>
                    </a:cubicBezTo>
                    <a:lnTo>
                      <a:pt x="5944" y="6964"/>
                    </a:lnTo>
                    <a:cubicBezTo>
                      <a:pt x="5957" y="7009"/>
                      <a:pt x="5985" y="7047"/>
                      <a:pt x="6027" y="7070"/>
                    </a:cubicBezTo>
                    <a:cubicBezTo>
                      <a:pt x="6068" y="7094"/>
                      <a:pt x="6114" y="7100"/>
                      <a:pt x="6159" y="7088"/>
                    </a:cubicBezTo>
                    <a:lnTo>
                      <a:pt x="6379" y="7029"/>
                    </a:lnTo>
                    <a:cubicBezTo>
                      <a:pt x="6424" y="7017"/>
                      <a:pt x="6462" y="6988"/>
                      <a:pt x="6485" y="6946"/>
                    </a:cubicBezTo>
                    <a:cubicBezTo>
                      <a:pt x="6509" y="6905"/>
                      <a:pt x="6515" y="6859"/>
                      <a:pt x="6503" y="6814"/>
                    </a:cubicBezTo>
                    <a:lnTo>
                      <a:pt x="6498" y="6796"/>
                    </a:lnTo>
                    <a:cubicBezTo>
                      <a:pt x="6492" y="6774"/>
                      <a:pt x="6485" y="6751"/>
                      <a:pt x="6480" y="6731"/>
                    </a:cubicBezTo>
                    <a:lnTo>
                      <a:pt x="6453" y="6639"/>
                    </a:lnTo>
                    <a:lnTo>
                      <a:pt x="6533" y="6584"/>
                    </a:lnTo>
                    <a:cubicBezTo>
                      <a:pt x="6590" y="6544"/>
                      <a:pt x="6645" y="6499"/>
                      <a:pt x="6693" y="6451"/>
                    </a:cubicBezTo>
                    <a:cubicBezTo>
                      <a:pt x="6741" y="6403"/>
                      <a:pt x="6787" y="6349"/>
                      <a:pt x="6825" y="6292"/>
                    </a:cubicBezTo>
                    <a:lnTo>
                      <a:pt x="6880" y="6212"/>
                    </a:lnTo>
                    <a:lnTo>
                      <a:pt x="6973" y="6239"/>
                    </a:lnTo>
                    <a:cubicBezTo>
                      <a:pt x="6993" y="6245"/>
                      <a:pt x="7014" y="6250"/>
                      <a:pt x="7037" y="6257"/>
                    </a:cubicBezTo>
                    <a:lnTo>
                      <a:pt x="7057" y="6262"/>
                    </a:lnTo>
                    <a:cubicBezTo>
                      <a:pt x="7150" y="6287"/>
                      <a:pt x="7247" y="6232"/>
                      <a:pt x="7272" y="6138"/>
                    </a:cubicBezTo>
                    <a:lnTo>
                      <a:pt x="7330" y="5918"/>
                    </a:lnTo>
                    <a:cubicBezTo>
                      <a:pt x="7343" y="5873"/>
                      <a:pt x="7337" y="5825"/>
                      <a:pt x="7313" y="5785"/>
                    </a:cubicBezTo>
                    <a:cubicBezTo>
                      <a:pt x="7289" y="5744"/>
                      <a:pt x="7252" y="5715"/>
                      <a:pt x="7207" y="5703"/>
                    </a:cubicBezTo>
                    <a:lnTo>
                      <a:pt x="7188" y="5698"/>
                    </a:lnTo>
                    <a:cubicBezTo>
                      <a:pt x="7165" y="5692"/>
                      <a:pt x="7143" y="5685"/>
                      <a:pt x="7123" y="5680"/>
                    </a:cubicBezTo>
                    <a:lnTo>
                      <a:pt x="7029" y="5658"/>
                    </a:lnTo>
                    <a:lnTo>
                      <a:pt x="7022" y="5562"/>
                    </a:lnTo>
                    <a:cubicBezTo>
                      <a:pt x="7010" y="5421"/>
                      <a:pt x="6975" y="5286"/>
                      <a:pt x="6915" y="5160"/>
                    </a:cubicBezTo>
                    <a:lnTo>
                      <a:pt x="6874" y="5073"/>
                    </a:lnTo>
                    <a:lnTo>
                      <a:pt x="6944" y="5007"/>
                    </a:lnTo>
                    <a:cubicBezTo>
                      <a:pt x="6959" y="4991"/>
                      <a:pt x="6975" y="4977"/>
                      <a:pt x="6992" y="4960"/>
                    </a:cubicBezTo>
                    <a:lnTo>
                      <a:pt x="7005" y="4946"/>
                    </a:lnTo>
                    <a:cubicBezTo>
                      <a:pt x="7074" y="4878"/>
                      <a:pt x="7074" y="4766"/>
                      <a:pt x="7005" y="4699"/>
                    </a:cubicBezTo>
                    <a:lnTo>
                      <a:pt x="6844" y="4538"/>
                    </a:lnTo>
                    <a:cubicBezTo>
                      <a:pt x="6775" y="4469"/>
                      <a:pt x="6664" y="4469"/>
                      <a:pt x="6597" y="4538"/>
                    </a:cubicBezTo>
                    <a:lnTo>
                      <a:pt x="6583" y="4552"/>
                    </a:lnTo>
                    <a:lnTo>
                      <a:pt x="6535" y="4599"/>
                    </a:lnTo>
                    <a:lnTo>
                      <a:pt x="6469" y="4669"/>
                    </a:lnTo>
                    <a:lnTo>
                      <a:pt x="6382" y="4628"/>
                    </a:lnTo>
                    <a:cubicBezTo>
                      <a:pt x="6255" y="4568"/>
                      <a:pt x="6120" y="4532"/>
                      <a:pt x="5980" y="4522"/>
                    </a:cubicBezTo>
                    <a:lnTo>
                      <a:pt x="5884" y="4514"/>
                    </a:lnTo>
                    <a:lnTo>
                      <a:pt x="5862" y="4420"/>
                    </a:lnTo>
                    <a:cubicBezTo>
                      <a:pt x="5857" y="4400"/>
                      <a:pt x="5850" y="4379"/>
                      <a:pt x="5845" y="4357"/>
                    </a:cubicBezTo>
                    <a:lnTo>
                      <a:pt x="5840" y="4338"/>
                    </a:lnTo>
                    <a:cubicBezTo>
                      <a:pt x="5815" y="4244"/>
                      <a:pt x="5719" y="4189"/>
                      <a:pt x="5625" y="4214"/>
                    </a:cubicBezTo>
                    <a:lnTo>
                      <a:pt x="5405" y="4273"/>
                    </a:lnTo>
                    <a:cubicBezTo>
                      <a:pt x="5360" y="4285"/>
                      <a:pt x="5323" y="4314"/>
                      <a:pt x="5299" y="4355"/>
                    </a:cubicBezTo>
                    <a:cubicBezTo>
                      <a:pt x="5275" y="4397"/>
                      <a:pt x="5269" y="4443"/>
                      <a:pt x="5282" y="4488"/>
                    </a:cubicBezTo>
                    <a:lnTo>
                      <a:pt x="5287" y="4507"/>
                    </a:lnTo>
                    <a:cubicBezTo>
                      <a:pt x="5293" y="4529"/>
                      <a:pt x="5298" y="4550"/>
                      <a:pt x="5304" y="4570"/>
                    </a:cubicBezTo>
                    <a:lnTo>
                      <a:pt x="5332" y="4663"/>
                    </a:lnTo>
                    <a:lnTo>
                      <a:pt x="5252" y="4718"/>
                    </a:lnTo>
                    <a:cubicBezTo>
                      <a:pt x="5194" y="4758"/>
                      <a:pt x="5139" y="4803"/>
                      <a:pt x="5092" y="4850"/>
                    </a:cubicBezTo>
                    <a:cubicBezTo>
                      <a:pt x="5043" y="4899"/>
                      <a:pt x="4998" y="4953"/>
                      <a:pt x="4959" y="5010"/>
                    </a:cubicBezTo>
                    <a:lnTo>
                      <a:pt x="4904" y="5090"/>
                    </a:lnTo>
                    <a:lnTo>
                      <a:pt x="4812" y="5063"/>
                    </a:lnTo>
                    <a:cubicBezTo>
                      <a:pt x="4792" y="5057"/>
                      <a:pt x="4770" y="5052"/>
                      <a:pt x="4748" y="5045"/>
                    </a:cubicBezTo>
                    <a:lnTo>
                      <a:pt x="4729" y="5040"/>
                    </a:lnTo>
                    <a:cubicBezTo>
                      <a:pt x="4684" y="5028"/>
                      <a:pt x="4637" y="5034"/>
                      <a:pt x="4597" y="5058"/>
                    </a:cubicBezTo>
                    <a:cubicBezTo>
                      <a:pt x="4555" y="5082"/>
                      <a:pt x="4527" y="5119"/>
                      <a:pt x="4514" y="5164"/>
                    </a:cubicBezTo>
                    <a:lnTo>
                      <a:pt x="4455" y="5384"/>
                    </a:lnTo>
                    <a:cubicBezTo>
                      <a:pt x="4443" y="5429"/>
                      <a:pt x="4449" y="5477"/>
                      <a:pt x="4473" y="5517"/>
                    </a:cubicBezTo>
                    <a:cubicBezTo>
                      <a:pt x="4497" y="5557"/>
                      <a:pt x="4534" y="5587"/>
                      <a:pt x="4579" y="5599"/>
                    </a:cubicBezTo>
                    <a:lnTo>
                      <a:pt x="4598" y="5604"/>
                    </a:lnTo>
                    <a:cubicBezTo>
                      <a:pt x="4620" y="5610"/>
                      <a:pt x="4643" y="5617"/>
                      <a:pt x="4663" y="5622"/>
                    </a:cubicBezTo>
                    <a:lnTo>
                      <a:pt x="4757" y="5644"/>
                    </a:lnTo>
                    <a:lnTo>
                      <a:pt x="4764" y="5740"/>
                    </a:lnTo>
                    <a:cubicBezTo>
                      <a:pt x="4775" y="5880"/>
                      <a:pt x="4810" y="6015"/>
                      <a:pt x="4870" y="6142"/>
                    </a:cubicBezTo>
                    <a:lnTo>
                      <a:pt x="4912" y="6229"/>
                    </a:lnTo>
                    <a:lnTo>
                      <a:pt x="4842" y="6295"/>
                    </a:lnTo>
                    <a:cubicBezTo>
                      <a:pt x="4827" y="6310"/>
                      <a:pt x="4810" y="6325"/>
                      <a:pt x="4794" y="6342"/>
                    </a:cubicBezTo>
                    <a:lnTo>
                      <a:pt x="4780" y="6355"/>
                    </a:lnTo>
                    <a:cubicBezTo>
                      <a:pt x="4712" y="6424"/>
                      <a:pt x="4712" y="6535"/>
                      <a:pt x="4780" y="6603"/>
                    </a:cubicBezTo>
                    <a:lnTo>
                      <a:pt x="4942" y="6764"/>
                    </a:lnTo>
                    <a:cubicBezTo>
                      <a:pt x="5010" y="6833"/>
                      <a:pt x="5122" y="6833"/>
                      <a:pt x="5189" y="6764"/>
                    </a:cubicBezTo>
                    <a:lnTo>
                      <a:pt x="5203" y="6750"/>
                    </a:lnTo>
                    <a:cubicBezTo>
                      <a:pt x="5219" y="6734"/>
                      <a:pt x="5235" y="6719"/>
                      <a:pt x="5249" y="6703"/>
                    </a:cubicBezTo>
                    <a:lnTo>
                      <a:pt x="5314" y="6632"/>
                    </a:lnTo>
                    <a:close/>
                    <a:moveTo>
                      <a:pt x="5890" y="6453"/>
                    </a:moveTo>
                    <a:cubicBezTo>
                      <a:pt x="5684" y="6453"/>
                      <a:pt x="5479" y="6374"/>
                      <a:pt x="5323" y="6218"/>
                    </a:cubicBezTo>
                    <a:cubicBezTo>
                      <a:pt x="5009" y="5904"/>
                      <a:pt x="5009" y="5395"/>
                      <a:pt x="5323" y="5082"/>
                    </a:cubicBezTo>
                    <a:cubicBezTo>
                      <a:pt x="5637" y="4768"/>
                      <a:pt x="6145" y="4768"/>
                      <a:pt x="6459" y="5082"/>
                    </a:cubicBezTo>
                    <a:cubicBezTo>
                      <a:pt x="6773" y="5395"/>
                      <a:pt x="6773" y="5904"/>
                      <a:pt x="6459" y="6218"/>
                    </a:cubicBezTo>
                    <a:cubicBezTo>
                      <a:pt x="6302" y="6374"/>
                      <a:pt x="6095" y="6453"/>
                      <a:pt x="5890" y="6453"/>
                    </a:cubicBezTo>
                    <a:close/>
                    <a:moveTo>
                      <a:pt x="5890" y="5114"/>
                    </a:moveTo>
                    <a:cubicBezTo>
                      <a:pt x="5753" y="5114"/>
                      <a:pt x="5615" y="5167"/>
                      <a:pt x="5510" y="5272"/>
                    </a:cubicBezTo>
                    <a:cubicBezTo>
                      <a:pt x="5302" y="5480"/>
                      <a:pt x="5302" y="5822"/>
                      <a:pt x="5510" y="6030"/>
                    </a:cubicBezTo>
                    <a:cubicBezTo>
                      <a:pt x="5719" y="6239"/>
                      <a:pt x="6060" y="6239"/>
                      <a:pt x="6269" y="6030"/>
                    </a:cubicBezTo>
                    <a:cubicBezTo>
                      <a:pt x="6478" y="5822"/>
                      <a:pt x="6478" y="5480"/>
                      <a:pt x="6269" y="5272"/>
                    </a:cubicBezTo>
                    <a:cubicBezTo>
                      <a:pt x="6165" y="5167"/>
                      <a:pt x="6028" y="5114"/>
                      <a:pt x="5890" y="5114"/>
                    </a:cubicBezTo>
                    <a:close/>
                  </a:path>
                </a:pathLst>
              </a:custGeom>
              <a:solidFill>
                <a:srgbClr val="FAEBA0"/>
              </a:solidFill>
              <a:ln>
                <a:solidFill>
                  <a:srgbClr val="FAE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594360" y="1670685"/>
            <a:ext cx="7319010" cy="1124585"/>
          </a:xfrm>
          <a:prstGeom prst="rect">
            <a:avLst/>
          </a:prstGeom>
          <a:noFill/>
          <a:ln w="9525">
            <a:noFill/>
          </a:ln>
        </p:spPr>
        <p:txBody>
          <a:bodyPr wrap="square" lIns="36195" rIns="36195">
            <a:spAutoFit/>
          </a:bodyPr>
          <a:p>
            <a:pPr marL="285750" indent="-285750" algn="just" fontAlgn="auto">
              <a:lnSpc>
                <a:spcPct val="120000"/>
              </a:lnSpc>
              <a:buClrTx/>
              <a:buSzTx/>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要围绕部门业务全周期，聚焦岗位关键点，</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不断增强自我发现问题和主动解决问题的能力；</a:t>
            </a:r>
            <a:endPar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endParaRPr>
          </a:p>
          <a:p>
            <a:pPr marL="285750" indent="-285750" algn="just" fontAlgn="auto">
              <a:lnSpc>
                <a:spcPct val="120000"/>
              </a:lnSpc>
              <a:buClrTx/>
              <a:buSzTx/>
              <a:buFont typeface="Wingdings" panose="05000000000000000000" charset="0"/>
              <a:buChar char="u"/>
            </a:pP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要主动深入地剖析廉洁风险隐患，找准薄弱环节，强化建章立制，主动修补漏洞，加强部门日常基础管理，</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确保公司业务安全运行。</a:t>
            </a:r>
            <a:endParaRPr lang="zh-CN" altLang="en-US" sz="1400" b="0" kern="1400" spc="100" dirty="0">
              <a:solidFill>
                <a:schemeClr val="bg2">
                  <a:lumMod val="25000"/>
                </a:schemeClr>
              </a:solidFill>
              <a:latin typeface="方正黑体_GBK" panose="02000000000000000000" charset="-122"/>
              <a:ea typeface="方正黑体_GBK" panose="02000000000000000000" charset="-122"/>
              <a:cs typeface="+mn-ea"/>
            </a:endParaRPr>
          </a:p>
        </p:txBody>
      </p:sp>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grpSp>
        <p:nvGrpSpPr>
          <p:cNvPr id="3" name="组合 2"/>
          <p:cNvGrpSpPr/>
          <p:nvPr/>
        </p:nvGrpSpPr>
        <p:grpSpPr>
          <a:xfrm>
            <a:off x="8587740" y="1685925"/>
            <a:ext cx="3486150" cy="3486150"/>
            <a:chOff x="6855" y="2733"/>
            <a:chExt cx="5490" cy="5490"/>
          </a:xfrm>
        </p:grpSpPr>
        <p:sp>
          <p:nvSpPr>
            <p:cNvPr id="41" name="圆: 空心 47"/>
            <p:cNvSpPr/>
            <p:nvPr/>
          </p:nvSpPr>
          <p:spPr>
            <a:xfrm>
              <a:off x="6855" y="2733"/>
              <a:ext cx="5490" cy="5490"/>
            </a:xfrm>
            <a:prstGeom prst="donut">
              <a:avLst>
                <a:gd name="adj" fmla="val 7759"/>
              </a:avLst>
            </a:prstGeom>
            <a:solidFill>
              <a:srgbClr val="EE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42" name="圆: 空心 5"/>
            <p:cNvSpPr/>
            <p:nvPr/>
          </p:nvSpPr>
          <p:spPr>
            <a:xfrm>
              <a:off x="7237" y="3116"/>
              <a:ext cx="4725" cy="4725"/>
            </a:xfrm>
            <a:prstGeom prst="donut">
              <a:avLst>
                <a:gd name="adj" fmla="val 9935"/>
              </a:avLst>
            </a:prstGeom>
            <a:solidFill>
              <a:srgbClr val="C0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43" name="椭圆 42"/>
            <p:cNvSpPr/>
            <p:nvPr/>
          </p:nvSpPr>
          <p:spPr>
            <a:xfrm>
              <a:off x="8114" y="3992"/>
              <a:ext cx="2971" cy="2971"/>
            </a:xfrm>
            <a:prstGeom prst="ellipse">
              <a:avLst/>
            </a:prstGeom>
            <a:solidFill>
              <a:schemeClr val="bg1"/>
            </a:solidFill>
            <a:ln>
              <a:noFill/>
            </a:ln>
            <a:effectLst>
              <a:outerShdw blurRad="342900" sx="110000" sy="110000" algn="ctr"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黑体_GBK" panose="02000000000000000000" charset="-122"/>
                <a:ea typeface="方正黑体_GBK" panose="02000000000000000000" charset="-122"/>
                <a:cs typeface="+mn-ea"/>
                <a:sym typeface="思源黑体 CN Medium" panose="020B0600000000000000" pitchFamily="34" charset="-122"/>
              </a:endParaRPr>
            </a:p>
          </p:txBody>
        </p:sp>
        <p:pic>
          <p:nvPicPr>
            <p:cNvPr id="75" name="图片 74"/>
            <p:cNvPicPr>
              <a:picLocks noChangeAspect="1"/>
            </p:cNvPicPr>
            <p:nvPr/>
          </p:nvPicPr>
          <p:blipFill rotWithShape="1">
            <a:blip r:embed="rId2" cstate="print">
              <a:extLst>
                <a:ext uri="{28A0092B-C50C-407E-A947-70E740481C1C}">
                  <a14:useLocalDpi xmlns:a14="http://schemas.microsoft.com/office/drawing/2010/main" val="0"/>
                </a:ext>
              </a:extLst>
            </a:blip>
            <a:srcRect l="61936" t="70088" b="2317"/>
            <a:stretch>
              <a:fillRect/>
            </a:stretch>
          </p:blipFill>
          <p:spPr>
            <a:xfrm>
              <a:off x="8816" y="4719"/>
              <a:ext cx="1567" cy="1519"/>
            </a:xfrm>
            <a:prstGeom prst="rect">
              <a:avLst/>
            </a:prstGeom>
          </p:spPr>
        </p:pic>
      </p:grpSp>
      <p:cxnSp>
        <p:nvCxnSpPr>
          <p:cNvPr id="2" name="直接连接符 1"/>
          <p:cNvCxnSpPr/>
          <p:nvPr/>
        </p:nvCxnSpPr>
        <p:spPr>
          <a:xfrm>
            <a:off x="147955" y="743585"/>
            <a:ext cx="1138364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617845" y="4377690"/>
            <a:ext cx="2021840" cy="368300"/>
          </a:xfrm>
          <a:prstGeom prst="rect">
            <a:avLst/>
          </a:prstGeom>
          <a:noFill/>
        </p:spPr>
        <p:txBody>
          <a:bodyPr wrap="none" rtlCol="0">
            <a:spAutoFit/>
          </a:bodyPr>
          <a:p>
            <a:pPr algn="l"/>
            <a:r>
              <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rPr>
              <a:t>加强干部员工教育</a:t>
            </a:r>
            <a:endPar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10" name="文本框 9"/>
          <p:cNvSpPr txBox="1"/>
          <p:nvPr/>
        </p:nvSpPr>
        <p:spPr>
          <a:xfrm>
            <a:off x="605790" y="4712335"/>
            <a:ext cx="7135495" cy="1383030"/>
          </a:xfrm>
          <a:prstGeom prst="rect">
            <a:avLst/>
          </a:prstGeom>
          <a:noFill/>
        </p:spPr>
        <p:txBody>
          <a:bodyPr wrap="square" lIns="36195" rIns="36195" rtlCol="0">
            <a:spAutoFit/>
          </a:bodyPr>
          <a:p>
            <a:pPr marL="285750" indent="-285750" algn="just" fontAlgn="auto">
              <a:lnSpc>
                <a:spcPct val="120000"/>
              </a:lnSpc>
              <a:buFont typeface="Wingdings" panose="05000000000000000000" charset="0"/>
              <a:buChar char="u"/>
            </a:pP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要强化作风建设，党员干部要率先垂范，抓早抓小、防微杜渐，</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落实好节假日期间部门警示教育和监督检查，及时组织学习相关警示案例；</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mn-ea"/>
            </a:endParaRPr>
          </a:p>
          <a:p>
            <a:pPr marL="285750" indent="-285750" algn="just" fontAlgn="auto">
              <a:lnSpc>
                <a:spcPct val="120000"/>
              </a:lnSpc>
              <a:buFont typeface="Wingdings" panose="05000000000000000000" charset="0"/>
              <a:buChar char="u"/>
            </a:pP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要加强党员日常教育管理，关注高科技手段犯罪、发展党员材料抄袭等问题</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，强化教育引导员工加强遵纪守法合规，提升基层党建工作水平；</a:t>
            </a:r>
            <a:endPar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endParaRPr>
          </a:p>
          <a:p>
            <a:pPr marL="285750" indent="-285750" algn="just" fontAlgn="auto">
              <a:lnSpc>
                <a:spcPct val="120000"/>
              </a:lnSpc>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要进一步加强</a:t>
            </a: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与基层员工的沟通联系，</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及时关注员工思想动态，关心关爱员工。</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mn-ea"/>
            </a:endParaRPr>
          </a:p>
        </p:txBody>
      </p:sp>
      <p:grpSp>
        <p:nvGrpSpPr>
          <p:cNvPr id="11" name="组合 10"/>
          <p:cNvGrpSpPr/>
          <p:nvPr/>
        </p:nvGrpSpPr>
        <p:grpSpPr>
          <a:xfrm rot="0" flipH="1">
            <a:off x="7997190" y="4534535"/>
            <a:ext cx="590550" cy="590550"/>
            <a:chOff x="12137" y="7415"/>
            <a:chExt cx="930" cy="930"/>
          </a:xfrm>
        </p:grpSpPr>
        <p:sp>
          <p:nvSpPr>
            <p:cNvPr id="12" name="椭圆 11"/>
            <p:cNvSpPr/>
            <p:nvPr/>
          </p:nvSpPr>
          <p:spPr>
            <a:xfrm flipH="1">
              <a:off x="12137" y="7415"/>
              <a:ext cx="930" cy="930"/>
            </a:xfrm>
            <a:prstGeom prst="ellipse">
              <a:avLst/>
            </a:prstGeom>
            <a:gradFill>
              <a:gsLst>
                <a:gs pos="0">
                  <a:srgbClr val="C00000"/>
                </a:gs>
                <a:gs pos="100000">
                  <a:srgbClr val="EE0000"/>
                </a:gs>
              </a:gsLst>
              <a:lin ang="5400000" scaled="1"/>
            </a:gradFill>
            <a:ln>
              <a:no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13" name="teacher_268081"/>
            <p:cNvSpPr/>
            <p:nvPr/>
          </p:nvSpPr>
          <p:spPr>
            <a:xfrm>
              <a:off x="12252" y="7530"/>
              <a:ext cx="700" cy="700"/>
            </a:xfrm>
            <a:custGeom>
              <a:avLst/>
              <a:gdLst>
                <a:gd name="connsiteX0" fmla="*/ 52908 w 606775"/>
                <a:gd name="connsiteY0" fmla="*/ 341560 h 606745"/>
                <a:gd name="connsiteX1" fmla="*/ 115358 w 606775"/>
                <a:gd name="connsiteY1" fmla="*/ 370976 h 606745"/>
                <a:gd name="connsiteX2" fmla="*/ 105394 w 606775"/>
                <a:gd name="connsiteY2" fmla="*/ 370976 h 606745"/>
                <a:gd name="connsiteX3" fmla="*/ 105394 w 606775"/>
                <a:gd name="connsiteY3" fmla="*/ 580529 h 606745"/>
                <a:gd name="connsiteX4" fmla="*/ 79151 w 606775"/>
                <a:gd name="connsiteY4" fmla="*/ 606745 h 606745"/>
                <a:gd name="connsiteX5" fmla="*/ 52908 w 606775"/>
                <a:gd name="connsiteY5" fmla="*/ 580529 h 606745"/>
                <a:gd name="connsiteX6" fmla="*/ 168755 w 606775"/>
                <a:gd name="connsiteY6" fmla="*/ 314181 h 606745"/>
                <a:gd name="connsiteX7" fmla="*/ 169200 w 606775"/>
                <a:gd name="connsiteY7" fmla="*/ 580528 h 606745"/>
                <a:gd name="connsiteX8" fmla="*/ 142950 w 606775"/>
                <a:gd name="connsiteY8" fmla="*/ 606745 h 606745"/>
                <a:gd name="connsiteX9" fmla="*/ 116699 w 606775"/>
                <a:gd name="connsiteY9" fmla="*/ 580528 h 606745"/>
                <a:gd name="connsiteX10" fmla="*/ 116699 w 606775"/>
                <a:gd name="connsiteY10" fmla="*/ 371414 h 606745"/>
                <a:gd name="connsiteX11" fmla="*/ 149445 w 606775"/>
                <a:gd name="connsiteY11" fmla="*/ 356039 h 606745"/>
                <a:gd name="connsiteX12" fmla="*/ 112784 w 606775"/>
                <a:gd name="connsiteY12" fmla="*/ 235448 h 606745"/>
                <a:gd name="connsiteX13" fmla="*/ 163488 w 606775"/>
                <a:gd name="connsiteY13" fmla="*/ 258727 h 606745"/>
                <a:gd name="connsiteX14" fmla="*/ 168825 w 606775"/>
                <a:gd name="connsiteY14" fmla="*/ 273033 h 606745"/>
                <a:gd name="connsiteX15" fmla="*/ 133955 w 606775"/>
                <a:gd name="connsiteY15" fmla="*/ 348913 h 606745"/>
                <a:gd name="connsiteX16" fmla="*/ 119544 w 606775"/>
                <a:gd name="connsiteY16" fmla="*/ 354244 h 606745"/>
                <a:gd name="connsiteX17" fmla="*/ 114118 w 606775"/>
                <a:gd name="connsiteY17" fmla="*/ 351756 h 606745"/>
                <a:gd name="connsiteX18" fmla="*/ 127284 w 606775"/>
                <a:gd name="connsiteY18" fmla="*/ 337717 h 606745"/>
                <a:gd name="connsiteX19" fmla="*/ 111983 w 606775"/>
                <a:gd name="connsiteY19" fmla="*/ 284139 h 606745"/>
                <a:gd name="connsiteX20" fmla="*/ 85297 w 606775"/>
                <a:gd name="connsiteY20" fmla="*/ 269301 h 606745"/>
                <a:gd name="connsiteX21" fmla="*/ 98373 w 606775"/>
                <a:gd name="connsiteY21" fmla="*/ 240779 h 606745"/>
                <a:gd name="connsiteX22" fmla="*/ 112784 w 606775"/>
                <a:gd name="connsiteY22" fmla="*/ 235448 h 606745"/>
                <a:gd name="connsiteX23" fmla="*/ 100409 w 606775"/>
                <a:gd name="connsiteY23" fmla="*/ 161971 h 606745"/>
                <a:gd name="connsiteX24" fmla="*/ 122122 w 606775"/>
                <a:gd name="connsiteY24" fmla="*/ 161971 h 606745"/>
                <a:gd name="connsiteX25" fmla="*/ 124881 w 606775"/>
                <a:gd name="connsiteY25" fmla="*/ 166680 h 606745"/>
                <a:gd name="connsiteX26" fmla="*/ 117050 w 606775"/>
                <a:gd name="connsiteY26" fmla="*/ 180983 h 606745"/>
                <a:gd name="connsiteX27" fmla="*/ 125860 w 606775"/>
                <a:gd name="connsiteY27" fmla="*/ 197152 h 606745"/>
                <a:gd name="connsiteX28" fmla="*/ 126839 w 606775"/>
                <a:gd name="connsiteY28" fmla="*/ 203460 h 606745"/>
                <a:gd name="connsiteX29" fmla="*/ 123012 w 606775"/>
                <a:gd name="connsiteY29" fmla="*/ 221317 h 606745"/>
                <a:gd name="connsiteX30" fmla="*/ 98718 w 606775"/>
                <a:gd name="connsiteY30" fmla="*/ 219096 h 606745"/>
                <a:gd name="connsiteX31" fmla="*/ 95603 w 606775"/>
                <a:gd name="connsiteY31" fmla="*/ 203371 h 606745"/>
                <a:gd name="connsiteX32" fmla="*/ 96582 w 606775"/>
                <a:gd name="connsiteY32" fmla="*/ 197241 h 606745"/>
                <a:gd name="connsiteX33" fmla="*/ 105481 w 606775"/>
                <a:gd name="connsiteY33" fmla="*/ 181072 h 606745"/>
                <a:gd name="connsiteX34" fmla="*/ 97561 w 606775"/>
                <a:gd name="connsiteY34" fmla="*/ 166680 h 606745"/>
                <a:gd name="connsiteX35" fmla="*/ 100409 w 606775"/>
                <a:gd name="connsiteY35" fmla="*/ 161971 h 606745"/>
                <a:gd name="connsiteX36" fmla="*/ 148367 w 606775"/>
                <a:gd name="connsiteY36" fmla="*/ 161618 h 606745"/>
                <a:gd name="connsiteX37" fmla="*/ 169821 w 606775"/>
                <a:gd name="connsiteY37" fmla="*/ 161618 h 606745"/>
                <a:gd name="connsiteX38" fmla="*/ 221631 w 606775"/>
                <a:gd name="connsiteY38" fmla="*/ 213079 h 606745"/>
                <a:gd name="connsiteX39" fmla="*/ 221809 w 606775"/>
                <a:gd name="connsiteY39" fmla="*/ 253964 h 606745"/>
                <a:gd name="connsiteX40" fmla="*/ 266141 w 606775"/>
                <a:gd name="connsiteY40" fmla="*/ 226500 h 606745"/>
                <a:gd name="connsiteX41" fmla="*/ 296319 w 606775"/>
                <a:gd name="connsiteY41" fmla="*/ 233522 h 606745"/>
                <a:gd name="connsiteX42" fmla="*/ 289286 w 606775"/>
                <a:gd name="connsiteY42" fmla="*/ 263563 h 606745"/>
                <a:gd name="connsiteX43" fmla="*/ 211750 w 606775"/>
                <a:gd name="connsiteY43" fmla="*/ 311647 h 606745"/>
                <a:gd name="connsiteX44" fmla="*/ 178367 w 606775"/>
                <a:gd name="connsiteY44" fmla="*/ 294937 h 606745"/>
                <a:gd name="connsiteX45" fmla="*/ 177922 w 606775"/>
                <a:gd name="connsiteY45" fmla="*/ 213346 h 606745"/>
                <a:gd name="connsiteX46" fmla="*/ 177922 w 606775"/>
                <a:gd name="connsiteY46" fmla="*/ 213257 h 606745"/>
                <a:gd name="connsiteX47" fmla="*/ 173293 w 606775"/>
                <a:gd name="connsiteY47" fmla="*/ 208724 h 606745"/>
                <a:gd name="connsiteX48" fmla="*/ 168753 w 606775"/>
                <a:gd name="connsiteY48" fmla="*/ 213257 h 606745"/>
                <a:gd name="connsiteX49" fmla="*/ 168753 w 606775"/>
                <a:gd name="connsiteY49" fmla="*/ 242321 h 606745"/>
                <a:gd name="connsiteX50" fmla="*/ 124955 w 606775"/>
                <a:gd name="connsiteY50" fmla="*/ 222234 h 606745"/>
                <a:gd name="connsiteX51" fmla="*/ 148367 w 606775"/>
                <a:gd name="connsiteY51" fmla="*/ 161618 h 606745"/>
                <a:gd name="connsiteX52" fmla="*/ 52160 w 606775"/>
                <a:gd name="connsiteY52" fmla="*/ 161618 h 606745"/>
                <a:gd name="connsiteX53" fmla="*/ 74144 w 606775"/>
                <a:gd name="connsiteY53" fmla="*/ 161618 h 606745"/>
                <a:gd name="connsiteX54" fmla="*/ 96663 w 606775"/>
                <a:gd name="connsiteY54" fmla="*/ 219911 h 606745"/>
                <a:gd name="connsiteX55" fmla="*/ 82778 w 606775"/>
                <a:gd name="connsiteY55" fmla="*/ 233685 h 606745"/>
                <a:gd name="connsiteX56" fmla="*/ 70228 w 606775"/>
                <a:gd name="connsiteY56" fmla="*/ 260965 h 606745"/>
                <a:gd name="connsiteX57" fmla="*/ 52872 w 606775"/>
                <a:gd name="connsiteY57" fmla="*/ 251368 h 606745"/>
                <a:gd name="connsiteX58" fmla="*/ 52872 w 606775"/>
                <a:gd name="connsiteY58" fmla="*/ 213335 h 606745"/>
                <a:gd name="connsiteX59" fmla="*/ 48510 w 606775"/>
                <a:gd name="connsiteY59" fmla="*/ 208981 h 606745"/>
                <a:gd name="connsiteX60" fmla="*/ 44149 w 606775"/>
                <a:gd name="connsiteY60" fmla="*/ 213335 h 606745"/>
                <a:gd name="connsiteX61" fmla="*/ 43793 w 606775"/>
                <a:gd name="connsiteY61" fmla="*/ 266474 h 606745"/>
                <a:gd name="connsiteX62" fmla="*/ 103427 w 606775"/>
                <a:gd name="connsiteY62" fmla="*/ 299531 h 606745"/>
                <a:gd name="connsiteX63" fmla="*/ 111883 w 606775"/>
                <a:gd name="connsiteY63" fmla="*/ 329210 h 606745"/>
                <a:gd name="connsiteX64" fmla="*/ 82155 w 606775"/>
                <a:gd name="connsiteY64" fmla="*/ 337741 h 606745"/>
                <a:gd name="connsiteX65" fmla="*/ 11217 w 606775"/>
                <a:gd name="connsiteY65" fmla="*/ 298376 h 606745"/>
                <a:gd name="connsiteX66" fmla="*/ 2 w 606775"/>
                <a:gd name="connsiteY66" fmla="*/ 279182 h 606745"/>
                <a:gd name="connsiteX67" fmla="*/ 447 w 606775"/>
                <a:gd name="connsiteY67" fmla="*/ 213069 h 606745"/>
                <a:gd name="connsiteX68" fmla="*/ 52160 w 606775"/>
                <a:gd name="connsiteY68" fmla="*/ 161618 h 606745"/>
                <a:gd name="connsiteX69" fmla="*/ 111018 w 606775"/>
                <a:gd name="connsiteY69" fmla="*/ 56617 h 606745"/>
                <a:gd name="connsiteX70" fmla="*/ 156356 w 606775"/>
                <a:gd name="connsiteY70" fmla="*/ 101920 h 606745"/>
                <a:gd name="connsiteX71" fmla="*/ 111018 w 606775"/>
                <a:gd name="connsiteY71" fmla="*/ 147223 h 606745"/>
                <a:gd name="connsiteX72" fmla="*/ 65680 w 606775"/>
                <a:gd name="connsiteY72" fmla="*/ 101920 h 606745"/>
                <a:gd name="connsiteX73" fmla="*/ 111018 w 606775"/>
                <a:gd name="connsiteY73" fmla="*/ 56617 h 606745"/>
                <a:gd name="connsiteX74" fmla="*/ 422167 w 606775"/>
                <a:gd name="connsiteY74" fmla="*/ 39638 h 606745"/>
                <a:gd name="connsiteX75" fmla="*/ 373122 w 606775"/>
                <a:gd name="connsiteY75" fmla="*/ 88696 h 606745"/>
                <a:gd name="connsiteX76" fmla="*/ 471212 w 606775"/>
                <a:gd name="connsiteY76" fmla="*/ 88696 h 606745"/>
                <a:gd name="connsiteX77" fmla="*/ 422200 w 606775"/>
                <a:gd name="connsiteY77" fmla="*/ 0 h 606745"/>
                <a:gd name="connsiteX78" fmla="*/ 433827 w 606775"/>
                <a:gd name="connsiteY78" fmla="*/ 4799 h 606745"/>
                <a:gd name="connsiteX79" fmla="*/ 517764 w 606775"/>
                <a:gd name="connsiteY79" fmla="*/ 88696 h 606745"/>
                <a:gd name="connsiteX80" fmla="*/ 591465 w 606775"/>
                <a:gd name="connsiteY80" fmla="*/ 88696 h 606745"/>
                <a:gd name="connsiteX81" fmla="*/ 606775 w 606775"/>
                <a:gd name="connsiteY81" fmla="*/ 103894 h 606745"/>
                <a:gd name="connsiteX82" fmla="*/ 606775 w 606775"/>
                <a:gd name="connsiteY82" fmla="*/ 354430 h 606745"/>
                <a:gd name="connsiteX83" fmla="*/ 591465 w 606775"/>
                <a:gd name="connsiteY83" fmla="*/ 369716 h 606745"/>
                <a:gd name="connsiteX84" fmla="*/ 252869 w 606775"/>
                <a:gd name="connsiteY84" fmla="*/ 369716 h 606745"/>
                <a:gd name="connsiteX85" fmla="*/ 237648 w 606775"/>
                <a:gd name="connsiteY85" fmla="*/ 354430 h 606745"/>
                <a:gd name="connsiteX86" fmla="*/ 237648 w 606775"/>
                <a:gd name="connsiteY86" fmla="*/ 321280 h 606745"/>
                <a:gd name="connsiteX87" fmla="*/ 268179 w 606775"/>
                <a:gd name="connsiteY87" fmla="*/ 302261 h 606745"/>
                <a:gd name="connsiteX88" fmla="*/ 300757 w 606775"/>
                <a:gd name="connsiteY88" fmla="*/ 282086 h 606745"/>
                <a:gd name="connsiteX89" fmla="*/ 320161 w 606775"/>
                <a:gd name="connsiteY89" fmla="*/ 234361 h 606745"/>
                <a:gd name="connsiteX90" fmla="*/ 375703 w 606775"/>
                <a:gd name="connsiteY90" fmla="*/ 190724 h 606745"/>
                <a:gd name="connsiteX91" fmla="*/ 378908 w 606775"/>
                <a:gd name="connsiteY91" fmla="*/ 162995 h 606745"/>
                <a:gd name="connsiteX92" fmla="*/ 351226 w 606775"/>
                <a:gd name="connsiteY92" fmla="*/ 159706 h 606745"/>
                <a:gd name="connsiteX93" fmla="*/ 294259 w 606775"/>
                <a:gd name="connsiteY93" fmla="*/ 204499 h 606745"/>
                <a:gd name="connsiteX94" fmla="*/ 254649 w 606775"/>
                <a:gd name="connsiteY94" fmla="*/ 207876 h 606745"/>
                <a:gd name="connsiteX95" fmla="*/ 237648 w 606775"/>
                <a:gd name="connsiteY95" fmla="*/ 218363 h 606745"/>
                <a:gd name="connsiteX96" fmla="*/ 237648 w 606775"/>
                <a:gd name="connsiteY96" fmla="*/ 103894 h 606745"/>
                <a:gd name="connsiteX97" fmla="*/ 252869 w 606775"/>
                <a:gd name="connsiteY97" fmla="*/ 88696 h 606745"/>
                <a:gd name="connsiteX98" fmla="*/ 326570 w 606775"/>
                <a:gd name="connsiteY98" fmla="*/ 88696 h 606745"/>
                <a:gd name="connsiteX99" fmla="*/ 410507 w 606775"/>
                <a:gd name="connsiteY99" fmla="*/ 4799 h 606745"/>
                <a:gd name="connsiteX100" fmla="*/ 422200 w 606775"/>
                <a:gd name="connsiteY100" fmla="*/ 0 h 60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606775" h="606745">
                  <a:moveTo>
                    <a:pt x="52908" y="341560"/>
                  </a:moveTo>
                  <a:cubicBezTo>
                    <a:pt x="52908" y="341560"/>
                    <a:pt x="113223" y="370265"/>
                    <a:pt x="115358" y="370976"/>
                  </a:cubicBezTo>
                  <a:lnTo>
                    <a:pt x="105394" y="370976"/>
                  </a:lnTo>
                  <a:lnTo>
                    <a:pt x="105394" y="580529"/>
                  </a:lnTo>
                  <a:cubicBezTo>
                    <a:pt x="105394" y="595014"/>
                    <a:pt x="93652" y="606745"/>
                    <a:pt x="79151" y="606745"/>
                  </a:cubicBezTo>
                  <a:cubicBezTo>
                    <a:pt x="64651" y="606745"/>
                    <a:pt x="52908" y="595014"/>
                    <a:pt x="52908" y="580529"/>
                  </a:cubicBezTo>
                  <a:close/>
                  <a:moveTo>
                    <a:pt x="168755" y="314181"/>
                  </a:moveTo>
                  <a:cubicBezTo>
                    <a:pt x="168755" y="328756"/>
                    <a:pt x="169200" y="567286"/>
                    <a:pt x="169200" y="580528"/>
                  </a:cubicBezTo>
                  <a:cubicBezTo>
                    <a:pt x="169200" y="595014"/>
                    <a:pt x="157454" y="606745"/>
                    <a:pt x="142950" y="606745"/>
                  </a:cubicBezTo>
                  <a:cubicBezTo>
                    <a:pt x="128445" y="606745"/>
                    <a:pt x="116699" y="595014"/>
                    <a:pt x="116699" y="580528"/>
                  </a:cubicBezTo>
                  <a:lnTo>
                    <a:pt x="116699" y="371414"/>
                  </a:lnTo>
                  <a:cubicBezTo>
                    <a:pt x="129869" y="374969"/>
                    <a:pt x="143839" y="368392"/>
                    <a:pt x="149445" y="356039"/>
                  </a:cubicBezTo>
                  <a:close/>
                  <a:moveTo>
                    <a:pt x="112784" y="235448"/>
                  </a:moveTo>
                  <a:lnTo>
                    <a:pt x="163488" y="258727"/>
                  </a:lnTo>
                  <a:cubicBezTo>
                    <a:pt x="168914" y="261215"/>
                    <a:pt x="171316" y="267613"/>
                    <a:pt x="168825" y="273033"/>
                  </a:cubicBezTo>
                  <a:lnTo>
                    <a:pt x="133955" y="348913"/>
                  </a:lnTo>
                  <a:cubicBezTo>
                    <a:pt x="131464" y="354333"/>
                    <a:pt x="124971" y="356732"/>
                    <a:pt x="119544" y="354244"/>
                  </a:cubicBezTo>
                  <a:lnTo>
                    <a:pt x="114118" y="351756"/>
                  </a:lnTo>
                  <a:cubicBezTo>
                    <a:pt x="119456" y="348380"/>
                    <a:pt x="123992" y="343671"/>
                    <a:pt x="127284" y="337717"/>
                  </a:cubicBezTo>
                  <a:cubicBezTo>
                    <a:pt x="137869" y="318703"/>
                    <a:pt x="131020" y="294713"/>
                    <a:pt x="111983" y="284139"/>
                  </a:cubicBezTo>
                  <a:lnTo>
                    <a:pt x="85297" y="269301"/>
                  </a:lnTo>
                  <a:lnTo>
                    <a:pt x="98373" y="240779"/>
                  </a:lnTo>
                  <a:cubicBezTo>
                    <a:pt x="100864" y="235359"/>
                    <a:pt x="107358" y="232960"/>
                    <a:pt x="112784" y="235448"/>
                  </a:cubicBezTo>
                  <a:close/>
                  <a:moveTo>
                    <a:pt x="100409" y="161971"/>
                  </a:moveTo>
                  <a:lnTo>
                    <a:pt x="122122" y="161971"/>
                  </a:lnTo>
                  <a:cubicBezTo>
                    <a:pt x="124525" y="161971"/>
                    <a:pt x="126038" y="164547"/>
                    <a:pt x="124881" y="166680"/>
                  </a:cubicBezTo>
                  <a:lnTo>
                    <a:pt x="117050" y="180983"/>
                  </a:lnTo>
                  <a:lnTo>
                    <a:pt x="125860" y="197152"/>
                  </a:lnTo>
                  <a:cubicBezTo>
                    <a:pt x="126928" y="199107"/>
                    <a:pt x="127284" y="201328"/>
                    <a:pt x="126839" y="203460"/>
                  </a:cubicBezTo>
                  <a:lnTo>
                    <a:pt x="123012" y="221317"/>
                  </a:lnTo>
                  <a:cubicBezTo>
                    <a:pt x="115092" y="217763"/>
                    <a:pt x="108062" y="215720"/>
                    <a:pt x="98718" y="219096"/>
                  </a:cubicBezTo>
                  <a:lnTo>
                    <a:pt x="95603" y="203371"/>
                  </a:lnTo>
                  <a:cubicBezTo>
                    <a:pt x="95247" y="201328"/>
                    <a:pt x="95514" y="199107"/>
                    <a:pt x="96582" y="197241"/>
                  </a:cubicBezTo>
                  <a:lnTo>
                    <a:pt x="105481" y="181072"/>
                  </a:lnTo>
                  <a:lnTo>
                    <a:pt x="97561" y="166680"/>
                  </a:lnTo>
                  <a:cubicBezTo>
                    <a:pt x="96404" y="164547"/>
                    <a:pt x="98006" y="161971"/>
                    <a:pt x="100409" y="161971"/>
                  </a:cubicBezTo>
                  <a:close/>
                  <a:moveTo>
                    <a:pt x="148367" y="161618"/>
                  </a:moveTo>
                  <a:lnTo>
                    <a:pt x="169821" y="161618"/>
                  </a:lnTo>
                  <a:cubicBezTo>
                    <a:pt x="198308" y="161618"/>
                    <a:pt x="221542" y="184727"/>
                    <a:pt x="221631" y="213079"/>
                  </a:cubicBezTo>
                  <a:cubicBezTo>
                    <a:pt x="221720" y="236721"/>
                    <a:pt x="221631" y="217257"/>
                    <a:pt x="221809" y="253964"/>
                  </a:cubicBezTo>
                  <a:lnTo>
                    <a:pt x="266141" y="226500"/>
                  </a:lnTo>
                  <a:cubicBezTo>
                    <a:pt x="276467" y="220101"/>
                    <a:pt x="289909" y="223211"/>
                    <a:pt x="296319" y="233522"/>
                  </a:cubicBezTo>
                  <a:cubicBezTo>
                    <a:pt x="302639" y="243743"/>
                    <a:pt x="299523" y="257252"/>
                    <a:pt x="289286" y="263563"/>
                  </a:cubicBezTo>
                  <a:lnTo>
                    <a:pt x="211750" y="311647"/>
                  </a:lnTo>
                  <a:cubicBezTo>
                    <a:pt x="197951" y="320179"/>
                    <a:pt x="179702" y="311291"/>
                    <a:pt x="178367" y="294937"/>
                  </a:cubicBezTo>
                  <a:lnTo>
                    <a:pt x="177922" y="213346"/>
                  </a:lnTo>
                  <a:lnTo>
                    <a:pt x="177922" y="213257"/>
                  </a:lnTo>
                  <a:cubicBezTo>
                    <a:pt x="177922" y="210768"/>
                    <a:pt x="175874" y="208724"/>
                    <a:pt x="173293" y="208724"/>
                  </a:cubicBezTo>
                  <a:cubicBezTo>
                    <a:pt x="170800" y="208724"/>
                    <a:pt x="168753" y="210768"/>
                    <a:pt x="168753" y="213257"/>
                  </a:cubicBezTo>
                  <a:lnTo>
                    <a:pt x="168753" y="242321"/>
                  </a:lnTo>
                  <a:lnTo>
                    <a:pt x="124955" y="222234"/>
                  </a:lnTo>
                  <a:cubicBezTo>
                    <a:pt x="129050" y="211568"/>
                    <a:pt x="142848" y="175839"/>
                    <a:pt x="148367" y="161618"/>
                  </a:cubicBezTo>
                  <a:close/>
                  <a:moveTo>
                    <a:pt x="52160" y="161618"/>
                  </a:moveTo>
                  <a:lnTo>
                    <a:pt x="74144" y="161618"/>
                  </a:lnTo>
                  <a:cubicBezTo>
                    <a:pt x="76636" y="168016"/>
                    <a:pt x="94170" y="213602"/>
                    <a:pt x="96663" y="219911"/>
                  </a:cubicBezTo>
                  <a:cubicBezTo>
                    <a:pt x="90610" y="222666"/>
                    <a:pt x="85626" y="227464"/>
                    <a:pt x="82778" y="233685"/>
                  </a:cubicBezTo>
                  <a:lnTo>
                    <a:pt x="70228" y="260965"/>
                  </a:lnTo>
                  <a:lnTo>
                    <a:pt x="52872" y="251368"/>
                  </a:lnTo>
                  <a:lnTo>
                    <a:pt x="52872" y="213335"/>
                  </a:lnTo>
                  <a:cubicBezTo>
                    <a:pt x="52872" y="210936"/>
                    <a:pt x="50913" y="208981"/>
                    <a:pt x="48510" y="208981"/>
                  </a:cubicBezTo>
                  <a:cubicBezTo>
                    <a:pt x="46107" y="208981"/>
                    <a:pt x="44149" y="210936"/>
                    <a:pt x="44149" y="213335"/>
                  </a:cubicBezTo>
                  <a:cubicBezTo>
                    <a:pt x="44060" y="231996"/>
                    <a:pt x="43971" y="246569"/>
                    <a:pt x="43793" y="266474"/>
                  </a:cubicBezTo>
                  <a:lnTo>
                    <a:pt x="103427" y="299531"/>
                  </a:lnTo>
                  <a:cubicBezTo>
                    <a:pt x="113930" y="305396"/>
                    <a:pt x="117757" y="318636"/>
                    <a:pt x="111883" y="329210"/>
                  </a:cubicBezTo>
                  <a:cubicBezTo>
                    <a:pt x="106008" y="339785"/>
                    <a:pt x="92746" y="343606"/>
                    <a:pt x="82155" y="337741"/>
                  </a:cubicBezTo>
                  <a:lnTo>
                    <a:pt x="11217" y="298376"/>
                  </a:lnTo>
                  <a:cubicBezTo>
                    <a:pt x="4274" y="294466"/>
                    <a:pt x="-87" y="287090"/>
                    <a:pt x="2" y="279182"/>
                  </a:cubicBezTo>
                  <a:cubicBezTo>
                    <a:pt x="91" y="269585"/>
                    <a:pt x="358" y="222577"/>
                    <a:pt x="447" y="213069"/>
                  </a:cubicBezTo>
                  <a:cubicBezTo>
                    <a:pt x="536" y="184722"/>
                    <a:pt x="23767" y="161618"/>
                    <a:pt x="52160" y="161618"/>
                  </a:cubicBezTo>
                  <a:close/>
                  <a:moveTo>
                    <a:pt x="111018" y="56617"/>
                  </a:moveTo>
                  <a:cubicBezTo>
                    <a:pt x="136057" y="56617"/>
                    <a:pt x="156356" y="76900"/>
                    <a:pt x="156356" y="101920"/>
                  </a:cubicBezTo>
                  <a:cubicBezTo>
                    <a:pt x="156356" y="126940"/>
                    <a:pt x="136057" y="147223"/>
                    <a:pt x="111018" y="147223"/>
                  </a:cubicBezTo>
                  <a:cubicBezTo>
                    <a:pt x="85979" y="147223"/>
                    <a:pt x="65680" y="126940"/>
                    <a:pt x="65680" y="101920"/>
                  </a:cubicBezTo>
                  <a:cubicBezTo>
                    <a:pt x="65680" y="76900"/>
                    <a:pt x="85979" y="56617"/>
                    <a:pt x="111018" y="56617"/>
                  </a:cubicBezTo>
                  <a:close/>
                  <a:moveTo>
                    <a:pt x="422167" y="39638"/>
                  </a:moveTo>
                  <a:lnTo>
                    <a:pt x="373122" y="88696"/>
                  </a:lnTo>
                  <a:lnTo>
                    <a:pt x="471212" y="88696"/>
                  </a:lnTo>
                  <a:close/>
                  <a:moveTo>
                    <a:pt x="422200" y="0"/>
                  </a:moveTo>
                  <a:cubicBezTo>
                    <a:pt x="426417" y="0"/>
                    <a:pt x="430623" y="1600"/>
                    <a:pt x="433827" y="4799"/>
                  </a:cubicBezTo>
                  <a:lnTo>
                    <a:pt x="517764" y="88696"/>
                  </a:lnTo>
                  <a:lnTo>
                    <a:pt x="591465" y="88696"/>
                  </a:lnTo>
                  <a:cubicBezTo>
                    <a:pt x="599921" y="88696"/>
                    <a:pt x="606775" y="95451"/>
                    <a:pt x="606775" y="103894"/>
                  </a:cubicBezTo>
                  <a:lnTo>
                    <a:pt x="606775" y="354430"/>
                  </a:lnTo>
                  <a:cubicBezTo>
                    <a:pt x="606775" y="362873"/>
                    <a:pt x="599921" y="369716"/>
                    <a:pt x="591465" y="369716"/>
                  </a:cubicBezTo>
                  <a:lnTo>
                    <a:pt x="252869" y="369716"/>
                  </a:lnTo>
                  <a:cubicBezTo>
                    <a:pt x="244502" y="369716"/>
                    <a:pt x="237648" y="362873"/>
                    <a:pt x="237648" y="354430"/>
                  </a:cubicBezTo>
                  <a:lnTo>
                    <a:pt x="237648" y="321280"/>
                  </a:lnTo>
                  <a:lnTo>
                    <a:pt x="268179" y="302261"/>
                  </a:lnTo>
                  <a:lnTo>
                    <a:pt x="300757" y="282086"/>
                  </a:lnTo>
                  <a:cubicBezTo>
                    <a:pt x="317312" y="271866"/>
                    <a:pt x="324611" y="252313"/>
                    <a:pt x="320161" y="234361"/>
                  </a:cubicBezTo>
                  <a:lnTo>
                    <a:pt x="375703" y="190724"/>
                  </a:lnTo>
                  <a:cubicBezTo>
                    <a:pt x="384248" y="183969"/>
                    <a:pt x="385673" y="171527"/>
                    <a:pt x="378908" y="162995"/>
                  </a:cubicBezTo>
                  <a:cubicBezTo>
                    <a:pt x="372232" y="154463"/>
                    <a:pt x="359771" y="152952"/>
                    <a:pt x="351226" y="159706"/>
                  </a:cubicBezTo>
                  <a:lnTo>
                    <a:pt x="294259" y="204499"/>
                  </a:lnTo>
                  <a:cubicBezTo>
                    <a:pt x="281530" y="199344"/>
                    <a:pt x="266754" y="200322"/>
                    <a:pt x="254649" y="207876"/>
                  </a:cubicBezTo>
                  <a:lnTo>
                    <a:pt x="237648" y="218363"/>
                  </a:lnTo>
                  <a:lnTo>
                    <a:pt x="237648" y="103894"/>
                  </a:lnTo>
                  <a:cubicBezTo>
                    <a:pt x="237648" y="95451"/>
                    <a:pt x="244413" y="88696"/>
                    <a:pt x="252869" y="88696"/>
                  </a:cubicBezTo>
                  <a:lnTo>
                    <a:pt x="326570" y="88696"/>
                  </a:lnTo>
                  <a:lnTo>
                    <a:pt x="410507" y="4799"/>
                  </a:lnTo>
                  <a:cubicBezTo>
                    <a:pt x="413755" y="1600"/>
                    <a:pt x="417984" y="0"/>
                    <a:pt x="422200" y="0"/>
                  </a:cubicBezTo>
                  <a:close/>
                </a:path>
              </a:pathLst>
            </a:custGeom>
            <a:solidFill>
              <a:srgbClr val="FAEB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67" name="文本框 66"/>
          <p:cNvSpPr txBox="1"/>
          <p:nvPr/>
        </p:nvSpPr>
        <p:spPr>
          <a:xfrm>
            <a:off x="5542915" y="2844800"/>
            <a:ext cx="1562100" cy="368300"/>
          </a:xfrm>
          <a:prstGeom prst="rect">
            <a:avLst/>
          </a:prstGeom>
          <a:noFill/>
        </p:spPr>
        <p:txBody>
          <a:bodyPr wrap="none" rtlCol="0">
            <a:spAutoFit/>
          </a:bodyPr>
          <a:p>
            <a:pPr algn="r"/>
            <a:r>
              <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rPr>
              <a:t>运用监督成果</a:t>
            </a:r>
            <a:endPar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68" name="文本框 67"/>
          <p:cNvSpPr txBox="1"/>
          <p:nvPr/>
        </p:nvSpPr>
        <p:spPr>
          <a:xfrm>
            <a:off x="598170" y="3171190"/>
            <a:ext cx="6644005" cy="1124585"/>
          </a:xfrm>
          <a:prstGeom prst="rect">
            <a:avLst/>
          </a:prstGeom>
          <a:noFill/>
        </p:spPr>
        <p:txBody>
          <a:bodyPr wrap="square" lIns="36195" rIns="36195" rtlCol="0">
            <a:spAutoFit/>
          </a:bodyPr>
          <a:p>
            <a:pPr marL="285750" indent="-285750" algn="just" fontAlgn="auto">
              <a:lnSpc>
                <a:spcPct val="120000"/>
              </a:lnSpc>
              <a:buFont typeface="Wingdings" panose="05000000000000000000" charset="0"/>
              <a:buChar char="u"/>
            </a:pPr>
            <a:r>
              <a:rPr lang="zh-CN" altLang="en-US" sz="1400" kern="1400" spc="100" dirty="0">
                <a:solidFill>
                  <a:schemeClr val="bg2">
                    <a:lumMod val="25000"/>
                  </a:schemeClr>
                </a:solidFill>
                <a:latin typeface="方正黑体_GBK" panose="02000000000000000000" charset="-122"/>
                <a:ea typeface="方正黑体_GBK" panose="02000000000000000000" charset="-122"/>
                <a:cs typeface="+mn-ea"/>
                <a:sym typeface="+mn-ea"/>
              </a:rPr>
              <a:t>用好纪检监督、巡察、审计等各类监督成果，注重举一反三，以小见大，把落实整改与推动工作结合起来，切实做到以查促改、以查促建；</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mn-ea"/>
            </a:endParaRPr>
          </a:p>
          <a:p>
            <a:pPr marL="285750" indent="-285750" algn="just" fontAlgn="auto">
              <a:lnSpc>
                <a:spcPct val="120000"/>
              </a:lnSpc>
              <a:buFont typeface="Wingdings" panose="05000000000000000000" charset="0"/>
              <a:buChar char="u"/>
            </a:pPr>
            <a:r>
              <a:rPr lang="zh-CN" altLang="en-US" sz="1400" b="1" kern="1400" spc="100" dirty="0">
                <a:solidFill>
                  <a:schemeClr val="bg2">
                    <a:lumMod val="25000"/>
                  </a:schemeClr>
                </a:solidFill>
                <a:latin typeface="方正黑体_GBK" panose="02000000000000000000" charset="-122"/>
                <a:ea typeface="方正黑体_GBK" panose="02000000000000000000" charset="-122"/>
                <a:cs typeface="+mn-ea"/>
                <a:sym typeface="+mn-ea"/>
              </a:rPr>
              <a:t>要发挥研发能力统筹优势，加强信息化管控，</a:t>
            </a:r>
            <a:r>
              <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mn-ea"/>
              </a:rPr>
              <a:t>充分利用好大数据、AI等信息化手段，提高支部纪检工作线上化、智能化、规范化水平。</a:t>
            </a:r>
            <a:endParaRPr lang="zh-CN" altLang="en-US" sz="1400" kern="1400" spc="100" dirty="0">
              <a:solidFill>
                <a:schemeClr val="bg2">
                  <a:lumMod val="25000"/>
                </a:schemeClr>
              </a:solidFill>
              <a:latin typeface="方正黑体_GBK" panose="02000000000000000000" charset="-122"/>
              <a:ea typeface="方正黑体_GBK" panose="02000000000000000000" charset="-122"/>
              <a:cs typeface="方正黑体_GBK" panose="02000000000000000000" charset="-122"/>
              <a:sym typeface="+mn-ea"/>
            </a:endParaRPr>
          </a:p>
        </p:txBody>
      </p:sp>
      <p:grpSp>
        <p:nvGrpSpPr>
          <p:cNvPr id="27" name="组合 26"/>
          <p:cNvGrpSpPr/>
          <p:nvPr/>
        </p:nvGrpSpPr>
        <p:grpSpPr>
          <a:xfrm rot="0">
            <a:off x="7363460" y="3036570"/>
            <a:ext cx="590550" cy="590550"/>
            <a:chOff x="6020" y="7415"/>
            <a:chExt cx="930" cy="930"/>
          </a:xfrm>
        </p:grpSpPr>
        <p:sp>
          <p:nvSpPr>
            <p:cNvPr id="28" name="椭圆 27"/>
            <p:cNvSpPr/>
            <p:nvPr/>
          </p:nvSpPr>
          <p:spPr>
            <a:xfrm>
              <a:off x="6020" y="7415"/>
              <a:ext cx="930" cy="930"/>
            </a:xfrm>
            <a:prstGeom prst="ellipse">
              <a:avLst/>
            </a:prstGeom>
            <a:gradFill>
              <a:gsLst>
                <a:gs pos="0">
                  <a:srgbClr val="C00000"/>
                </a:gs>
                <a:gs pos="100000">
                  <a:srgbClr val="EE0000"/>
                </a:gs>
              </a:gsLst>
              <a:lin ang="5400000" scaled="1"/>
            </a:gradFill>
            <a:ln>
              <a:no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29" name="iconfont-1013-691770"/>
            <p:cNvSpPr/>
            <p:nvPr/>
          </p:nvSpPr>
          <p:spPr>
            <a:xfrm>
              <a:off x="6188" y="7594"/>
              <a:ext cx="594" cy="572"/>
            </a:xfrm>
            <a:custGeom>
              <a:avLst/>
              <a:gdLst>
                <a:gd name="T0" fmla="*/ 1484 w 10240"/>
                <a:gd name="T1" fmla="*/ 8065 h 9867"/>
                <a:gd name="T2" fmla="*/ 7905 w 10240"/>
                <a:gd name="T3" fmla="*/ 8078 h 9867"/>
                <a:gd name="T4" fmla="*/ 7918 w 10240"/>
                <a:gd name="T5" fmla="*/ 7279 h 9867"/>
                <a:gd name="T6" fmla="*/ 1497 w 10240"/>
                <a:gd name="T7" fmla="*/ 7266 h 9867"/>
                <a:gd name="T8" fmla="*/ 8886 w 10240"/>
                <a:gd name="T9" fmla="*/ 5376 h 9867"/>
                <a:gd name="T10" fmla="*/ 641 w 10240"/>
                <a:gd name="T11" fmla="*/ 9226 h 9867"/>
                <a:gd name="T12" fmla="*/ 4491 w 10240"/>
                <a:gd name="T13" fmla="*/ 981 h 9867"/>
                <a:gd name="T14" fmla="*/ 4491 w 10240"/>
                <a:gd name="T15" fmla="*/ 341 h 9867"/>
                <a:gd name="T16" fmla="*/ 0 w 10240"/>
                <a:gd name="T17" fmla="*/ 957 h 9867"/>
                <a:gd name="T18" fmla="*/ 8909 w 10240"/>
                <a:gd name="T19" fmla="*/ 9867 h 9867"/>
                <a:gd name="T20" fmla="*/ 9526 w 10240"/>
                <a:gd name="T21" fmla="*/ 5376 h 9867"/>
                <a:gd name="T22" fmla="*/ 1480 w 10240"/>
                <a:gd name="T23" fmla="*/ 5080 h 9867"/>
                <a:gd name="T24" fmla="*/ 1467 w 10240"/>
                <a:gd name="T25" fmla="*/ 5879 h 9867"/>
                <a:gd name="T26" fmla="*/ 7558 w 10240"/>
                <a:gd name="T27" fmla="*/ 5891 h 9867"/>
                <a:gd name="T28" fmla="*/ 7571 w 10240"/>
                <a:gd name="T29" fmla="*/ 5092 h 9867"/>
                <a:gd name="T30" fmla="*/ 1480 w 10240"/>
                <a:gd name="T31" fmla="*/ 5080 h 9867"/>
                <a:gd name="T32" fmla="*/ 1484 w 10240"/>
                <a:gd name="T33" fmla="*/ 2951 h 9867"/>
                <a:gd name="T34" fmla="*/ 1497 w 10240"/>
                <a:gd name="T35" fmla="*/ 3750 h 9867"/>
                <a:gd name="T36" fmla="*/ 5828 w 10240"/>
                <a:gd name="T37" fmla="*/ 3737 h 9867"/>
                <a:gd name="T38" fmla="*/ 5815 w 10240"/>
                <a:gd name="T39" fmla="*/ 2939 h 9867"/>
                <a:gd name="T40" fmla="*/ 10069 w 10240"/>
                <a:gd name="T41" fmla="*/ 1867 h 9867"/>
                <a:gd name="T42" fmla="*/ 9528 w 10240"/>
                <a:gd name="T43" fmla="*/ 1435 h 9867"/>
                <a:gd name="T44" fmla="*/ 9773 w 10240"/>
                <a:gd name="T45" fmla="*/ 911 h 9867"/>
                <a:gd name="T46" fmla="*/ 9330 w 10240"/>
                <a:gd name="T47" fmla="*/ 468 h 9867"/>
                <a:gd name="T48" fmla="*/ 8899 w 10240"/>
                <a:gd name="T49" fmla="*/ 735 h 9867"/>
                <a:gd name="T50" fmla="*/ 8374 w 10240"/>
                <a:gd name="T51" fmla="*/ 398 h 9867"/>
                <a:gd name="T52" fmla="*/ 8202 w 10240"/>
                <a:gd name="T53" fmla="*/ 0 h 9867"/>
                <a:gd name="T54" fmla="*/ 7647 w 10240"/>
                <a:gd name="T55" fmla="*/ 172 h 9867"/>
                <a:gd name="T56" fmla="*/ 7215 w 10240"/>
                <a:gd name="T57" fmla="*/ 713 h 9867"/>
                <a:gd name="T58" fmla="*/ 6812 w 10240"/>
                <a:gd name="T59" fmla="*/ 518 h 9867"/>
                <a:gd name="T60" fmla="*/ 6298 w 10240"/>
                <a:gd name="T61" fmla="*/ 789 h 9867"/>
                <a:gd name="T62" fmla="*/ 6458 w 10240"/>
                <a:gd name="T63" fmla="*/ 1192 h 9867"/>
                <a:gd name="T64" fmla="*/ 6178 w 10240"/>
                <a:gd name="T65" fmla="*/ 1867 h 9867"/>
                <a:gd name="T66" fmla="*/ 5780 w 10240"/>
                <a:gd name="T67" fmla="*/ 2039 h 9867"/>
                <a:gd name="T68" fmla="*/ 5952 w 10240"/>
                <a:gd name="T69" fmla="*/ 2594 h 9867"/>
                <a:gd name="T70" fmla="*/ 6493 w 10240"/>
                <a:gd name="T71" fmla="*/ 3027 h 9867"/>
                <a:gd name="T72" fmla="*/ 6247 w 10240"/>
                <a:gd name="T73" fmla="*/ 3551 h 9867"/>
                <a:gd name="T74" fmla="*/ 6690 w 10240"/>
                <a:gd name="T75" fmla="*/ 3993 h 9867"/>
                <a:gd name="T76" fmla="*/ 7121 w 10240"/>
                <a:gd name="T77" fmla="*/ 3727 h 9867"/>
                <a:gd name="T78" fmla="*/ 7647 w 10240"/>
                <a:gd name="T79" fmla="*/ 4064 h 9867"/>
                <a:gd name="T80" fmla="*/ 7818 w 10240"/>
                <a:gd name="T81" fmla="*/ 4461 h 9867"/>
                <a:gd name="T82" fmla="*/ 8374 w 10240"/>
                <a:gd name="T83" fmla="*/ 4289 h 9867"/>
                <a:gd name="T84" fmla="*/ 8807 w 10240"/>
                <a:gd name="T85" fmla="*/ 3749 h 9867"/>
                <a:gd name="T86" fmla="*/ 9208 w 10240"/>
                <a:gd name="T87" fmla="*/ 3943 h 9867"/>
                <a:gd name="T88" fmla="*/ 9723 w 10240"/>
                <a:gd name="T89" fmla="*/ 3672 h 9867"/>
                <a:gd name="T90" fmla="*/ 9563 w 10240"/>
                <a:gd name="T91" fmla="*/ 3269 h 9867"/>
                <a:gd name="T92" fmla="*/ 9843 w 10240"/>
                <a:gd name="T93" fmla="*/ 2594 h 9867"/>
                <a:gd name="T94" fmla="*/ 10240 w 10240"/>
                <a:gd name="T95" fmla="*/ 2422 h 9867"/>
                <a:gd name="T96" fmla="*/ 8835 w 10240"/>
                <a:gd name="T97" fmla="*/ 2230 h 9867"/>
                <a:gd name="T98" fmla="*/ 8011 w 10240"/>
                <a:gd name="T99" fmla="*/ 1406 h 9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240" h="9867">
                  <a:moveTo>
                    <a:pt x="1484" y="7266"/>
                  </a:moveTo>
                  <a:lnTo>
                    <a:pt x="1484" y="7279"/>
                  </a:lnTo>
                  <a:lnTo>
                    <a:pt x="1484" y="8065"/>
                  </a:lnTo>
                  <a:lnTo>
                    <a:pt x="1484" y="8078"/>
                  </a:lnTo>
                  <a:lnTo>
                    <a:pt x="1497" y="8078"/>
                  </a:lnTo>
                  <a:lnTo>
                    <a:pt x="7905" y="8078"/>
                  </a:lnTo>
                  <a:lnTo>
                    <a:pt x="7918" y="8078"/>
                  </a:lnTo>
                  <a:lnTo>
                    <a:pt x="7918" y="8065"/>
                  </a:lnTo>
                  <a:lnTo>
                    <a:pt x="7918" y="7279"/>
                  </a:lnTo>
                  <a:lnTo>
                    <a:pt x="7918" y="7266"/>
                  </a:lnTo>
                  <a:lnTo>
                    <a:pt x="7905" y="7266"/>
                  </a:lnTo>
                  <a:lnTo>
                    <a:pt x="1497" y="7266"/>
                  </a:lnTo>
                  <a:lnTo>
                    <a:pt x="1484" y="7266"/>
                  </a:lnTo>
                  <a:close/>
                  <a:moveTo>
                    <a:pt x="8898" y="5376"/>
                  </a:moveTo>
                  <a:lnTo>
                    <a:pt x="8886" y="5376"/>
                  </a:lnTo>
                  <a:lnTo>
                    <a:pt x="8886" y="5389"/>
                  </a:lnTo>
                  <a:lnTo>
                    <a:pt x="8886" y="9226"/>
                  </a:lnTo>
                  <a:lnTo>
                    <a:pt x="641" y="9226"/>
                  </a:lnTo>
                  <a:lnTo>
                    <a:pt x="641" y="981"/>
                  </a:lnTo>
                  <a:lnTo>
                    <a:pt x="4478" y="981"/>
                  </a:lnTo>
                  <a:lnTo>
                    <a:pt x="4491" y="981"/>
                  </a:lnTo>
                  <a:lnTo>
                    <a:pt x="4491" y="969"/>
                  </a:lnTo>
                  <a:lnTo>
                    <a:pt x="4491" y="354"/>
                  </a:lnTo>
                  <a:lnTo>
                    <a:pt x="4491" y="341"/>
                  </a:lnTo>
                  <a:lnTo>
                    <a:pt x="4478" y="341"/>
                  </a:lnTo>
                  <a:lnTo>
                    <a:pt x="617" y="341"/>
                  </a:lnTo>
                  <a:cubicBezTo>
                    <a:pt x="277" y="341"/>
                    <a:pt x="0" y="618"/>
                    <a:pt x="0" y="957"/>
                  </a:cubicBezTo>
                  <a:lnTo>
                    <a:pt x="0" y="9250"/>
                  </a:lnTo>
                  <a:cubicBezTo>
                    <a:pt x="0" y="9590"/>
                    <a:pt x="277" y="9867"/>
                    <a:pt x="617" y="9867"/>
                  </a:cubicBezTo>
                  <a:lnTo>
                    <a:pt x="8909" y="9867"/>
                  </a:lnTo>
                  <a:cubicBezTo>
                    <a:pt x="9249" y="9867"/>
                    <a:pt x="9526" y="9590"/>
                    <a:pt x="9526" y="9250"/>
                  </a:cubicBezTo>
                  <a:lnTo>
                    <a:pt x="9526" y="5389"/>
                  </a:lnTo>
                  <a:lnTo>
                    <a:pt x="9526" y="5376"/>
                  </a:lnTo>
                  <a:lnTo>
                    <a:pt x="9513" y="5376"/>
                  </a:lnTo>
                  <a:lnTo>
                    <a:pt x="8898" y="5376"/>
                  </a:lnTo>
                  <a:close/>
                  <a:moveTo>
                    <a:pt x="1480" y="5080"/>
                  </a:moveTo>
                  <a:lnTo>
                    <a:pt x="1467" y="5080"/>
                  </a:lnTo>
                  <a:lnTo>
                    <a:pt x="1467" y="5092"/>
                  </a:lnTo>
                  <a:lnTo>
                    <a:pt x="1467" y="5879"/>
                  </a:lnTo>
                  <a:lnTo>
                    <a:pt x="1467" y="5891"/>
                  </a:lnTo>
                  <a:lnTo>
                    <a:pt x="1480" y="5891"/>
                  </a:lnTo>
                  <a:lnTo>
                    <a:pt x="7558" y="5891"/>
                  </a:lnTo>
                  <a:lnTo>
                    <a:pt x="7571" y="5891"/>
                  </a:lnTo>
                  <a:lnTo>
                    <a:pt x="7571" y="5879"/>
                  </a:lnTo>
                  <a:lnTo>
                    <a:pt x="7571" y="5092"/>
                  </a:lnTo>
                  <a:lnTo>
                    <a:pt x="7571" y="5080"/>
                  </a:lnTo>
                  <a:lnTo>
                    <a:pt x="7558" y="5080"/>
                  </a:lnTo>
                  <a:lnTo>
                    <a:pt x="1480" y="5080"/>
                  </a:lnTo>
                  <a:close/>
                  <a:moveTo>
                    <a:pt x="1497" y="2939"/>
                  </a:moveTo>
                  <a:lnTo>
                    <a:pt x="1484" y="2939"/>
                  </a:lnTo>
                  <a:lnTo>
                    <a:pt x="1484" y="2951"/>
                  </a:lnTo>
                  <a:lnTo>
                    <a:pt x="1484" y="3737"/>
                  </a:lnTo>
                  <a:lnTo>
                    <a:pt x="1484" y="3750"/>
                  </a:lnTo>
                  <a:lnTo>
                    <a:pt x="1497" y="3750"/>
                  </a:lnTo>
                  <a:lnTo>
                    <a:pt x="5815" y="3750"/>
                  </a:lnTo>
                  <a:lnTo>
                    <a:pt x="5828" y="3750"/>
                  </a:lnTo>
                  <a:lnTo>
                    <a:pt x="5828" y="3737"/>
                  </a:lnTo>
                  <a:lnTo>
                    <a:pt x="5828" y="2951"/>
                  </a:lnTo>
                  <a:lnTo>
                    <a:pt x="5828" y="2939"/>
                  </a:lnTo>
                  <a:lnTo>
                    <a:pt x="5815" y="2939"/>
                  </a:lnTo>
                  <a:lnTo>
                    <a:pt x="1497" y="2939"/>
                  </a:lnTo>
                  <a:close/>
                  <a:moveTo>
                    <a:pt x="10190" y="1918"/>
                  </a:moveTo>
                  <a:cubicBezTo>
                    <a:pt x="10158" y="1885"/>
                    <a:pt x="10115" y="1867"/>
                    <a:pt x="10069" y="1867"/>
                  </a:cubicBezTo>
                  <a:lnTo>
                    <a:pt x="9843" y="1867"/>
                  </a:lnTo>
                  <a:cubicBezTo>
                    <a:pt x="9760" y="1867"/>
                    <a:pt x="9671" y="1802"/>
                    <a:pt x="9646" y="1721"/>
                  </a:cubicBezTo>
                  <a:lnTo>
                    <a:pt x="9528" y="1435"/>
                  </a:lnTo>
                  <a:cubicBezTo>
                    <a:pt x="9488" y="1360"/>
                    <a:pt x="9504" y="1251"/>
                    <a:pt x="9563" y="1192"/>
                  </a:cubicBezTo>
                  <a:lnTo>
                    <a:pt x="9723" y="1032"/>
                  </a:lnTo>
                  <a:cubicBezTo>
                    <a:pt x="9756" y="1000"/>
                    <a:pt x="9773" y="956"/>
                    <a:pt x="9773" y="911"/>
                  </a:cubicBezTo>
                  <a:cubicBezTo>
                    <a:pt x="9773" y="865"/>
                    <a:pt x="9756" y="821"/>
                    <a:pt x="9723" y="789"/>
                  </a:cubicBezTo>
                  <a:lnTo>
                    <a:pt x="9451" y="518"/>
                  </a:lnTo>
                  <a:cubicBezTo>
                    <a:pt x="9419" y="486"/>
                    <a:pt x="9376" y="468"/>
                    <a:pt x="9330" y="468"/>
                  </a:cubicBezTo>
                  <a:cubicBezTo>
                    <a:pt x="9285" y="468"/>
                    <a:pt x="9241" y="486"/>
                    <a:pt x="9209" y="518"/>
                  </a:cubicBezTo>
                  <a:lnTo>
                    <a:pt x="9049" y="678"/>
                  </a:lnTo>
                  <a:cubicBezTo>
                    <a:pt x="9013" y="714"/>
                    <a:pt x="8957" y="735"/>
                    <a:pt x="8899" y="735"/>
                  </a:cubicBezTo>
                  <a:cubicBezTo>
                    <a:pt x="8865" y="735"/>
                    <a:pt x="8833" y="728"/>
                    <a:pt x="8806" y="714"/>
                  </a:cubicBezTo>
                  <a:lnTo>
                    <a:pt x="8520" y="595"/>
                  </a:lnTo>
                  <a:cubicBezTo>
                    <a:pt x="8440" y="571"/>
                    <a:pt x="8374" y="481"/>
                    <a:pt x="8374" y="398"/>
                  </a:cubicBezTo>
                  <a:lnTo>
                    <a:pt x="8374" y="172"/>
                  </a:lnTo>
                  <a:cubicBezTo>
                    <a:pt x="8374" y="126"/>
                    <a:pt x="8356" y="83"/>
                    <a:pt x="8324" y="51"/>
                  </a:cubicBezTo>
                  <a:cubicBezTo>
                    <a:pt x="8291" y="18"/>
                    <a:pt x="8248" y="0"/>
                    <a:pt x="8202" y="0"/>
                  </a:cubicBezTo>
                  <a:lnTo>
                    <a:pt x="7819" y="0"/>
                  </a:lnTo>
                  <a:cubicBezTo>
                    <a:pt x="7773" y="0"/>
                    <a:pt x="7730" y="18"/>
                    <a:pt x="7697" y="51"/>
                  </a:cubicBezTo>
                  <a:cubicBezTo>
                    <a:pt x="7665" y="83"/>
                    <a:pt x="7647" y="126"/>
                    <a:pt x="7647" y="172"/>
                  </a:cubicBezTo>
                  <a:lnTo>
                    <a:pt x="7647" y="398"/>
                  </a:lnTo>
                  <a:cubicBezTo>
                    <a:pt x="7647" y="482"/>
                    <a:pt x="7581" y="570"/>
                    <a:pt x="7501" y="596"/>
                  </a:cubicBezTo>
                  <a:lnTo>
                    <a:pt x="7215" y="713"/>
                  </a:lnTo>
                  <a:cubicBezTo>
                    <a:pt x="7188" y="728"/>
                    <a:pt x="7156" y="735"/>
                    <a:pt x="7122" y="735"/>
                  </a:cubicBezTo>
                  <a:cubicBezTo>
                    <a:pt x="7063" y="735"/>
                    <a:pt x="7008" y="714"/>
                    <a:pt x="6972" y="678"/>
                  </a:cubicBezTo>
                  <a:lnTo>
                    <a:pt x="6812" y="518"/>
                  </a:lnTo>
                  <a:cubicBezTo>
                    <a:pt x="6779" y="486"/>
                    <a:pt x="6736" y="468"/>
                    <a:pt x="6690" y="468"/>
                  </a:cubicBezTo>
                  <a:cubicBezTo>
                    <a:pt x="6644" y="468"/>
                    <a:pt x="6601" y="486"/>
                    <a:pt x="6569" y="518"/>
                  </a:cubicBezTo>
                  <a:lnTo>
                    <a:pt x="6298" y="789"/>
                  </a:lnTo>
                  <a:cubicBezTo>
                    <a:pt x="6266" y="821"/>
                    <a:pt x="6248" y="864"/>
                    <a:pt x="6248" y="911"/>
                  </a:cubicBezTo>
                  <a:cubicBezTo>
                    <a:pt x="6248" y="956"/>
                    <a:pt x="6266" y="1000"/>
                    <a:pt x="6298" y="1032"/>
                  </a:cubicBezTo>
                  <a:lnTo>
                    <a:pt x="6458" y="1192"/>
                  </a:lnTo>
                  <a:cubicBezTo>
                    <a:pt x="6518" y="1252"/>
                    <a:pt x="6533" y="1360"/>
                    <a:pt x="6493" y="1435"/>
                  </a:cubicBezTo>
                  <a:lnTo>
                    <a:pt x="6375" y="1721"/>
                  </a:lnTo>
                  <a:cubicBezTo>
                    <a:pt x="6350" y="1802"/>
                    <a:pt x="6262" y="1867"/>
                    <a:pt x="6178" y="1867"/>
                  </a:cubicBezTo>
                  <a:lnTo>
                    <a:pt x="5952" y="1867"/>
                  </a:lnTo>
                  <a:cubicBezTo>
                    <a:pt x="5906" y="1867"/>
                    <a:pt x="5863" y="1885"/>
                    <a:pt x="5831" y="1918"/>
                  </a:cubicBezTo>
                  <a:cubicBezTo>
                    <a:pt x="5798" y="1950"/>
                    <a:pt x="5780" y="1993"/>
                    <a:pt x="5780" y="2039"/>
                  </a:cubicBezTo>
                  <a:lnTo>
                    <a:pt x="5780" y="2422"/>
                  </a:lnTo>
                  <a:cubicBezTo>
                    <a:pt x="5780" y="2469"/>
                    <a:pt x="5798" y="2512"/>
                    <a:pt x="5831" y="2544"/>
                  </a:cubicBezTo>
                  <a:cubicBezTo>
                    <a:pt x="5863" y="2576"/>
                    <a:pt x="5906" y="2594"/>
                    <a:pt x="5952" y="2594"/>
                  </a:cubicBezTo>
                  <a:lnTo>
                    <a:pt x="6178" y="2594"/>
                  </a:lnTo>
                  <a:cubicBezTo>
                    <a:pt x="6262" y="2594"/>
                    <a:pt x="6350" y="2660"/>
                    <a:pt x="6375" y="2740"/>
                  </a:cubicBezTo>
                  <a:lnTo>
                    <a:pt x="6493" y="3027"/>
                  </a:lnTo>
                  <a:cubicBezTo>
                    <a:pt x="6533" y="3102"/>
                    <a:pt x="6517" y="3210"/>
                    <a:pt x="6458" y="3269"/>
                  </a:cubicBezTo>
                  <a:lnTo>
                    <a:pt x="6297" y="3429"/>
                  </a:lnTo>
                  <a:cubicBezTo>
                    <a:pt x="6265" y="3462"/>
                    <a:pt x="6247" y="3505"/>
                    <a:pt x="6247" y="3551"/>
                  </a:cubicBezTo>
                  <a:cubicBezTo>
                    <a:pt x="6247" y="3597"/>
                    <a:pt x="6265" y="3639"/>
                    <a:pt x="6297" y="3672"/>
                  </a:cubicBezTo>
                  <a:lnTo>
                    <a:pt x="6569" y="3943"/>
                  </a:lnTo>
                  <a:cubicBezTo>
                    <a:pt x="6602" y="3976"/>
                    <a:pt x="6645" y="3993"/>
                    <a:pt x="6690" y="3993"/>
                  </a:cubicBezTo>
                  <a:cubicBezTo>
                    <a:pt x="6736" y="3993"/>
                    <a:pt x="6779" y="3976"/>
                    <a:pt x="6812" y="3943"/>
                  </a:cubicBezTo>
                  <a:lnTo>
                    <a:pt x="6972" y="3784"/>
                  </a:lnTo>
                  <a:cubicBezTo>
                    <a:pt x="7008" y="3748"/>
                    <a:pt x="7063" y="3727"/>
                    <a:pt x="7121" y="3727"/>
                  </a:cubicBezTo>
                  <a:cubicBezTo>
                    <a:pt x="7155" y="3727"/>
                    <a:pt x="7187" y="3734"/>
                    <a:pt x="7214" y="3749"/>
                  </a:cubicBezTo>
                  <a:lnTo>
                    <a:pt x="7500" y="3866"/>
                  </a:lnTo>
                  <a:cubicBezTo>
                    <a:pt x="7582" y="3892"/>
                    <a:pt x="7647" y="3980"/>
                    <a:pt x="7647" y="4064"/>
                  </a:cubicBezTo>
                  <a:lnTo>
                    <a:pt x="7647" y="4289"/>
                  </a:lnTo>
                  <a:cubicBezTo>
                    <a:pt x="7647" y="4335"/>
                    <a:pt x="7665" y="4378"/>
                    <a:pt x="7697" y="4411"/>
                  </a:cubicBezTo>
                  <a:cubicBezTo>
                    <a:pt x="7729" y="4443"/>
                    <a:pt x="7773" y="4461"/>
                    <a:pt x="7818" y="4461"/>
                  </a:cubicBezTo>
                  <a:lnTo>
                    <a:pt x="8202" y="4461"/>
                  </a:lnTo>
                  <a:cubicBezTo>
                    <a:pt x="8248" y="4461"/>
                    <a:pt x="8291" y="4443"/>
                    <a:pt x="8323" y="4411"/>
                  </a:cubicBezTo>
                  <a:cubicBezTo>
                    <a:pt x="8356" y="4378"/>
                    <a:pt x="8374" y="4335"/>
                    <a:pt x="8374" y="4289"/>
                  </a:cubicBezTo>
                  <a:lnTo>
                    <a:pt x="8374" y="4064"/>
                  </a:lnTo>
                  <a:cubicBezTo>
                    <a:pt x="8374" y="3980"/>
                    <a:pt x="8439" y="3892"/>
                    <a:pt x="8520" y="3867"/>
                  </a:cubicBezTo>
                  <a:lnTo>
                    <a:pt x="8807" y="3749"/>
                  </a:lnTo>
                  <a:cubicBezTo>
                    <a:pt x="8834" y="3734"/>
                    <a:pt x="8866" y="3727"/>
                    <a:pt x="8900" y="3727"/>
                  </a:cubicBezTo>
                  <a:cubicBezTo>
                    <a:pt x="8958" y="3727"/>
                    <a:pt x="9013" y="3748"/>
                    <a:pt x="9049" y="3784"/>
                  </a:cubicBezTo>
                  <a:lnTo>
                    <a:pt x="9208" y="3943"/>
                  </a:lnTo>
                  <a:cubicBezTo>
                    <a:pt x="9241" y="3976"/>
                    <a:pt x="9284" y="3994"/>
                    <a:pt x="9330" y="3994"/>
                  </a:cubicBezTo>
                  <a:cubicBezTo>
                    <a:pt x="9376" y="3994"/>
                    <a:pt x="9419" y="3976"/>
                    <a:pt x="9451" y="3944"/>
                  </a:cubicBezTo>
                  <a:lnTo>
                    <a:pt x="9723" y="3672"/>
                  </a:lnTo>
                  <a:cubicBezTo>
                    <a:pt x="9756" y="3640"/>
                    <a:pt x="9773" y="3597"/>
                    <a:pt x="9773" y="3551"/>
                  </a:cubicBezTo>
                  <a:cubicBezTo>
                    <a:pt x="9773" y="3505"/>
                    <a:pt x="9756" y="3462"/>
                    <a:pt x="9723" y="3429"/>
                  </a:cubicBezTo>
                  <a:lnTo>
                    <a:pt x="9563" y="3269"/>
                  </a:lnTo>
                  <a:cubicBezTo>
                    <a:pt x="9505" y="3212"/>
                    <a:pt x="9489" y="3100"/>
                    <a:pt x="9528" y="3027"/>
                  </a:cubicBezTo>
                  <a:lnTo>
                    <a:pt x="9646" y="2741"/>
                  </a:lnTo>
                  <a:cubicBezTo>
                    <a:pt x="9670" y="2661"/>
                    <a:pt x="9761" y="2594"/>
                    <a:pt x="9843" y="2594"/>
                  </a:cubicBezTo>
                  <a:lnTo>
                    <a:pt x="10069" y="2594"/>
                  </a:lnTo>
                  <a:cubicBezTo>
                    <a:pt x="10114" y="2594"/>
                    <a:pt x="10157" y="2576"/>
                    <a:pt x="10190" y="2544"/>
                  </a:cubicBezTo>
                  <a:cubicBezTo>
                    <a:pt x="10223" y="2511"/>
                    <a:pt x="10240" y="2468"/>
                    <a:pt x="10240" y="2422"/>
                  </a:cubicBezTo>
                  <a:lnTo>
                    <a:pt x="10240" y="2039"/>
                  </a:lnTo>
                  <a:cubicBezTo>
                    <a:pt x="10240" y="1993"/>
                    <a:pt x="10223" y="1950"/>
                    <a:pt x="10190" y="1918"/>
                  </a:cubicBezTo>
                  <a:close/>
                  <a:moveTo>
                    <a:pt x="8835" y="2230"/>
                  </a:moveTo>
                  <a:cubicBezTo>
                    <a:pt x="8835" y="2685"/>
                    <a:pt x="8466" y="3055"/>
                    <a:pt x="8011" y="3055"/>
                  </a:cubicBezTo>
                  <a:cubicBezTo>
                    <a:pt x="7556" y="3055"/>
                    <a:pt x="7186" y="2685"/>
                    <a:pt x="7186" y="2230"/>
                  </a:cubicBezTo>
                  <a:cubicBezTo>
                    <a:pt x="7186" y="1775"/>
                    <a:pt x="7556" y="1406"/>
                    <a:pt x="8011" y="1406"/>
                  </a:cubicBezTo>
                  <a:cubicBezTo>
                    <a:pt x="8466" y="1406"/>
                    <a:pt x="8835" y="1775"/>
                    <a:pt x="8835" y="2230"/>
                  </a:cubicBezTo>
                  <a:close/>
                </a:path>
              </a:pathLst>
            </a:custGeom>
            <a:solidFill>
              <a:srgbClr val="FAEBA0"/>
            </a:solidFill>
            <a:ln>
              <a:solidFill>
                <a:srgbClr val="FAEB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32" name="文本框 31"/>
          <p:cNvSpPr txBox="1"/>
          <p:nvPr/>
        </p:nvSpPr>
        <p:spPr>
          <a:xfrm>
            <a:off x="4918710" y="1362710"/>
            <a:ext cx="2720975" cy="368300"/>
          </a:xfrm>
          <a:prstGeom prst="rect">
            <a:avLst/>
          </a:prstGeom>
          <a:noFill/>
        </p:spPr>
        <p:txBody>
          <a:bodyPr wrap="square" rtlCol="0">
            <a:spAutoFit/>
          </a:bodyPr>
          <a:p>
            <a:pPr algn="r"/>
            <a:r>
              <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rPr>
              <a:t>强化基础管理</a:t>
            </a:r>
            <a:endParaRPr lang="zh-CN" altLang="en-US" b="1" dirty="0">
              <a:solidFill>
                <a:srgbClr val="D90E16"/>
              </a:solidFill>
              <a:latin typeface="方正黑体_GBK" panose="02000000000000000000" charset="-122"/>
              <a:ea typeface="方正黑体_GBK" panose="02000000000000000000" charset="-122"/>
              <a:cs typeface="+mn-ea"/>
              <a:sym typeface="思源黑体 CN Medium" panose="020B0600000000000000" pitchFamily="34" charset="-122"/>
            </a:endParaRPr>
          </a:p>
        </p:txBody>
      </p:sp>
      <p:grpSp>
        <p:nvGrpSpPr>
          <p:cNvPr id="33" name="组合 32"/>
          <p:cNvGrpSpPr/>
          <p:nvPr/>
        </p:nvGrpSpPr>
        <p:grpSpPr>
          <a:xfrm rot="0">
            <a:off x="7997190" y="1538605"/>
            <a:ext cx="590550" cy="590550"/>
            <a:chOff x="5373" y="5013"/>
            <a:chExt cx="930" cy="930"/>
          </a:xfrm>
        </p:grpSpPr>
        <p:sp>
          <p:nvSpPr>
            <p:cNvPr id="34" name="椭圆 33"/>
            <p:cNvSpPr/>
            <p:nvPr/>
          </p:nvSpPr>
          <p:spPr>
            <a:xfrm>
              <a:off x="5373" y="5013"/>
              <a:ext cx="930" cy="930"/>
            </a:xfrm>
            <a:prstGeom prst="ellipse">
              <a:avLst/>
            </a:prstGeom>
            <a:gradFill>
              <a:gsLst>
                <a:gs pos="0">
                  <a:srgbClr val="C00000"/>
                </a:gs>
                <a:gs pos="100000">
                  <a:srgbClr val="EE0000"/>
                </a:gs>
              </a:gsLst>
              <a:lin ang="5400000" scaled="1"/>
            </a:gradFill>
            <a:ln>
              <a:noFill/>
            </a:ln>
            <a:effectLst>
              <a:outerShdw blurRad="342900" dist="114300" dir="3600000" sx="102000" sy="102000" algn="ctr" rotWithShape="0">
                <a:srgbClr val="C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方正黑体_GBK" panose="02000000000000000000" charset="-122"/>
                <a:ea typeface="方正黑体_GBK" panose="02000000000000000000" charset="-122"/>
                <a:cs typeface="+mn-ea"/>
                <a:sym typeface="思源黑体 CN Medium" panose="020B0600000000000000" pitchFamily="34" charset="-122"/>
              </a:endParaRPr>
            </a:p>
          </p:txBody>
        </p:sp>
        <p:sp>
          <p:nvSpPr>
            <p:cNvPr id="35" name="Freeform 25"/>
            <p:cNvSpPr>
              <a:spLocks noEditPoints="1"/>
            </p:cNvSpPr>
            <p:nvPr/>
          </p:nvSpPr>
          <p:spPr bwMode="auto">
            <a:xfrm>
              <a:off x="5505" y="5150"/>
              <a:ext cx="666" cy="657"/>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0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8"/>
                  </a:moveTo>
                  <a:lnTo>
                    <a:pt x="170" y="280"/>
                  </a:lnTo>
                  <a:lnTo>
                    <a:pt x="153" y="266"/>
                  </a:lnTo>
                  <a:lnTo>
                    <a:pt x="226" y="183"/>
                  </a:lnTo>
                  <a:lnTo>
                    <a:pt x="226" y="183"/>
                  </a:lnTo>
                  <a:lnTo>
                    <a:pt x="240" y="167"/>
                  </a:lnTo>
                  <a:lnTo>
                    <a:pt x="316" y="234"/>
                  </a:lnTo>
                  <a:lnTo>
                    <a:pt x="366" y="177"/>
                  </a:lnTo>
                  <a:lnTo>
                    <a:pt x="357" y="169"/>
                  </a:lnTo>
                  <a:cubicBezTo>
                    <a:pt x="354" y="166"/>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1"/>
                    <a:pt x="391" y="199"/>
                  </a:cubicBezTo>
                  <a:lnTo>
                    <a:pt x="383" y="192"/>
                  </a:lnTo>
                  <a:lnTo>
                    <a:pt x="319" y="265"/>
                  </a:lnTo>
                  <a:lnTo>
                    <a:pt x="319" y="265"/>
                  </a:lnTo>
                  <a:lnTo>
                    <a:pt x="318" y="266"/>
                  </a:lnTo>
                  <a:lnTo>
                    <a:pt x="242" y="198"/>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2"/>
                    <a:pt x="122" y="0"/>
                    <a:pt x="272" y="0"/>
                  </a:cubicBezTo>
                  <a:cubicBezTo>
                    <a:pt x="423" y="0"/>
                    <a:pt x="545" y="122"/>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49"/>
                    <a:pt x="105" y="145"/>
                    <a:pt x="111" y="145"/>
                  </a:cubicBezTo>
                  <a:cubicBezTo>
                    <a:pt x="117" y="145"/>
                    <a:pt x="121" y="149"/>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1" y="282"/>
                    <a:pt x="307" y="282"/>
                  </a:cubicBezTo>
                  <a:lnTo>
                    <a:pt x="327" y="282"/>
                  </a:lnTo>
                  <a:cubicBezTo>
                    <a:pt x="333" y="282"/>
                    <a:pt x="338" y="286"/>
                    <a:pt x="338" y="292"/>
                  </a:cubicBezTo>
                  <a:lnTo>
                    <a:pt x="338" y="380"/>
                  </a:lnTo>
                  <a:lnTo>
                    <a:pt x="368" y="380"/>
                  </a:lnTo>
                  <a:lnTo>
                    <a:pt x="368" y="230"/>
                  </a:lnTo>
                  <a:cubicBezTo>
                    <a:pt x="368" y="224"/>
                    <a:pt x="372" y="220"/>
                    <a:pt x="378" y="220"/>
                  </a:cubicBezTo>
                  <a:lnTo>
                    <a:pt x="399" y="220"/>
                  </a:lnTo>
                  <a:cubicBezTo>
                    <a:pt x="405" y="220"/>
                    <a:pt x="409" y="224"/>
                    <a:pt x="409" y="230"/>
                  </a:cubicBezTo>
                  <a:lnTo>
                    <a:pt x="409" y="380"/>
                  </a:lnTo>
                  <a:lnTo>
                    <a:pt x="434" y="380"/>
                  </a:lnTo>
                  <a:close/>
                </a:path>
              </a:pathLst>
            </a:custGeom>
            <a:solidFill>
              <a:srgbClr val="FAEBA0"/>
            </a:solidFill>
            <a:ln>
              <a:solidFill>
                <a:srgbClr val="FAEBA0"/>
              </a:solidFill>
            </a:ln>
          </p:spPr>
          <p:txBody>
            <a:bodyPr vert="horz" wrap="square" lIns="91440" tIns="45720" rIns="91440" bIns="45720" numCol="1" anchor="t" anchorCtr="0" compatLnSpc="1"/>
            <a:p>
              <a:endParaRPr lang="zh-CN" altLang="en-US">
                <a:latin typeface="方正黑体_GBK" panose="02000000000000000000" charset="-122"/>
                <a:ea typeface="方正黑体_GBK" panose="02000000000000000000" charset="-122"/>
              </a:endParaRPr>
            </a:p>
          </p:txBody>
        </p:sp>
      </p:grpSp>
      <p:sp>
        <p:nvSpPr>
          <p:cNvPr id="37" name="文本框 36"/>
          <p:cNvSpPr txBox="1"/>
          <p:nvPr/>
        </p:nvSpPr>
        <p:spPr>
          <a:xfrm>
            <a:off x="147955" y="154940"/>
            <a:ext cx="11708130" cy="460375"/>
          </a:xfrm>
          <a:prstGeom prst="rect">
            <a:avLst/>
          </a:prstGeom>
          <a:noFill/>
        </p:spPr>
        <p:txBody>
          <a:bodyPr wrap="square" rtlCol="0">
            <a:spAutoFit/>
          </a:bodyPr>
          <a:p>
            <a:r>
              <a:rPr lang="zh-CN" altLang="en-US"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mn-ea"/>
                <a:sym typeface="+mn-ea"/>
              </a:rPr>
              <a:t>深化体制改革，将党的领导和全面从严治党要求贯穿到生产经营“最后一米”</a:t>
            </a:r>
            <a:endParaRPr lang="zh-CN" altLang="en-US" sz="2400" b="1" spc="300" dirty="0">
              <a:solidFill>
                <a:srgbClr val="D90E16"/>
              </a:solidFill>
              <a:effectLst>
                <a:outerShdw blurRad="38100" dist="38100" dir="2700000" algn="tl">
                  <a:srgbClr val="000000">
                    <a:alpha val="43137"/>
                  </a:srgbClr>
                </a:outerShdw>
              </a:effectLst>
              <a:latin typeface="方正黑体_GBK" panose="02000000000000000000" charset="-122"/>
              <a:ea typeface="方正黑体_GBK" panose="02000000000000000000" charset="-122"/>
              <a:cs typeface="+mn-ea"/>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8804190" y="548640"/>
            <a:ext cx="3764141" cy="5903409"/>
            <a:chOff x="6636794" y="-213336"/>
            <a:chExt cx="4986671" cy="7819988"/>
          </a:xfrm>
        </p:grpSpPr>
        <p:pic>
          <p:nvPicPr>
            <p:cNvPr id="3" name="图片 2" descr="图片包含 建筑, 黑暗, 前, 标志&#10;&#10;描述已自动生成"/>
            <p:cNvPicPr>
              <a:picLocks noChangeAspect="1"/>
            </p:cNvPicPr>
            <p:nvPr/>
          </p:nvPicPr>
          <p:blipFill>
            <a:blip r:embed="rId1" cstate="email"/>
            <a:stretch>
              <a:fillRect/>
            </a:stretch>
          </p:blipFill>
          <p:spPr>
            <a:xfrm flipH="1">
              <a:off x="7713470" y="-213336"/>
              <a:ext cx="3909995" cy="7819988"/>
            </a:xfrm>
            <a:custGeom>
              <a:avLst/>
              <a:gdLst>
                <a:gd name="connsiteX0" fmla="*/ 0 w 939800"/>
                <a:gd name="connsiteY0" fmla="*/ 0 h 690390"/>
                <a:gd name="connsiteX1" fmla="*/ 939800 w 939800"/>
                <a:gd name="connsiteY1" fmla="*/ 0 h 690390"/>
                <a:gd name="connsiteX2" fmla="*/ 939800 w 939800"/>
                <a:gd name="connsiteY2" fmla="*/ 690390 h 690390"/>
                <a:gd name="connsiteX3" fmla="*/ 0 w 939800"/>
                <a:gd name="connsiteY3" fmla="*/ 690390 h 690390"/>
              </a:gdLst>
              <a:ahLst/>
              <a:cxnLst>
                <a:cxn ang="0">
                  <a:pos x="connsiteX0" y="connsiteY0"/>
                </a:cxn>
                <a:cxn ang="0">
                  <a:pos x="connsiteX1" y="connsiteY1"/>
                </a:cxn>
                <a:cxn ang="0">
                  <a:pos x="connsiteX2" y="connsiteY2"/>
                </a:cxn>
                <a:cxn ang="0">
                  <a:pos x="connsiteX3" y="connsiteY3"/>
                </a:cxn>
              </a:cxnLst>
              <a:rect l="l" t="t" r="r" b="b"/>
              <a:pathLst>
                <a:path w="939800" h="690390">
                  <a:moveTo>
                    <a:pt x="0" y="0"/>
                  </a:moveTo>
                  <a:lnTo>
                    <a:pt x="939800" y="0"/>
                  </a:lnTo>
                  <a:lnTo>
                    <a:pt x="939800" y="690390"/>
                  </a:lnTo>
                  <a:lnTo>
                    <a:pt x="0" y="690390"/>
                  </a:lnTo>
                  <a:close/>
                </a:path>
              </a:pathLst>
            </a:custGeom>
            <a:effectLst/>
          </p:spPr>
        </p:pic>
        <p:grpSp>
          <p:nvGrpSpPr>
            <p:cNvPr id="26" name="组合 25"/>
            <p:cNvGrpSpPr/>
            <p:nvPr/>
          </p:nvGrpSpPr>
          <p:grpSpPr>
            <a:xfrm flipH="1">
              <a:off x="6636794" y="753443"/>
              <a:ext cx="3348358" cy="2245617"/>
              <a:chOff x="1565418" y="415210"/>
              <a:chExt cx="3348358" cy="2245617"/>
            </a:xfrm>
            <a:effectLst>
              <a:outerShdw blurRad="254000" dist="711200" dir="2700000" algn="tl" rotWithShape="0">
                <a:prstClr val="black">
                  <a:alpha val="15000"/>
                </a:prstClr>
              </a:outerShdw>
            </a:effectLst>
          </p:grpSpPr>
          <p:pic>
            <p:nvPicPr>
              <p:cNvPr id="27" name="图片 26" descr="图片包含 白色, 墙壁, 室内, 照片&#10;&#10;描述已自动生成"/>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flipH="1">
                <a:off x="3312652" y="2004300"/>
                <a:ext cx="821144" cy="656527"/>
              </a:xfrm>
              <a:custGeom>
                <a:avLst/>
                <a:gdLst>
                  <a:gd name="connsiteX0" fmla="*/ 0 w 276224"/>
                  <a:gd name="connsiteY0" fmla="*/ 0 h 220849"/>
                  <a:gd name="connsiteX1" fmla="*/ 276224 w 276224"/>
                  <a:gd name="connsiteY1" fmla="*/ 0 h 220849"/>
                  <a:gd name="connsiteX2" fmla="*/ 276224 w 276224"/>
                  <a:gd name="connsiteY2" fmla="*/ 220849 h 220849"/>
                  <a:gd name="connsiteX3" fmla="*/ 0 w 276224"/>
                  <a:gd name="connsiteY3" fmla="*/ 220849 h 220849"/>
                  <a:gd name="connsiteX4" fmla="*/ 0 w 276224"/>
                  <a:gd name="connsiteY4" fmla="*/ 0 h 220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4" h="220849">
                    <a:moveTo>
                      <a:pt x="0" y="0"/>
                    </a:moveTo>
                    <a:lnTo>
                      <a:pt x="276224" y="0"/>
                    </a:lnTo>
                    <a:lnTo>
                      <a:pt x="276224" y="220849"/>
                    </a:lnTo>
                    <a:lnTo>
                      <a:pt x="0" y="220849"/>
                    </a:lnTo>
                    <a:lnTo>
                      <a:pt x="0" y="0"/>
                    </a:lnTo>
                    <a:close/>
                  </a:path>
                </a:pathLst>
              </a:custGeom>
              <a:effectLst/>
            </p:spPr>
          </p:pic>
          <p:pic>
            <p:nvPicPr>
              <p:cNvPr id="28" name="图片 27" descr="图片包含 白色, 墙壁, 室内, 照片&#10;&#10;描述已自动生成"/>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1565418" y="1789892"/>
                <a:ext cx="1052080" cy="639203"/>
              </a:xfrm>
              <a:custGeom>
                <a:avLst/>
                <a:gdLst>
                  <a:gd name="connsiteX0" fmla="*/ 0 w 282036"/>
                  <a:gd name="connsiteY0" fmla="*/ 0 h 171355"/>
                  <a:gd name="connsiteX1" fmla="*/ 282036 w 282036"/>
                  <a:gd name="connsiteY1" fmla="*/ 0 h 171355"/>
                  <a:gd name="connsiteX2" fmla="*/ 282036 w 282036"/>
                  <a:gd name="connsiteY2" fmla="*/ 171355 h 171355"/>
                  <a:gd name="connsiteX3" fmla="*/ 0 w 282036"/>
                  <a:gd name="connsiteY3" fmla="*/ 171355 h 171355"/>
                  <a:gd name="connsiteX4" fmla="*/ 0 w 282036"/>
                  <a:gd name="connsiteY4" fmla="*/ 0 h 17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36" h="171355">
                    <a:moveTo>
                      <a:pt x="0" y="0"/>
                    </a:moveTo>
                    <a:lnTo>
                      <a:pt x="282036" y="0"/>
                    </a:lnTo>
                    <a:lnTo>
                      <a:pt x="282036" y="171355"/>
                    </a:lnTo>
                    <a:lnTo>
                      <a:pt x="0" y="171355"/>
                    </a:lnTo>
                    <a:lnTo>
                      <a:pt x="0" y="0"/>
                    </a:lnTo>
                    <a:close/>
                  </a:path>
                </a:pathLst>
              </a:custGeom>
            </p:spPr>
          </p:pic>
          <p:pic>
            <p:nvPicPr>
              <p:cNvPr id="29" name="图片 28" descr="图片包含 白色, 墙壁, 室内, 照片&#10;&#10;描述已自动生成"/>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flipH="1">
                <a:off x="2969716" y="415210"/>
                <a:ext cx="1944060" cy="1428128"/>
              </a:xfrm>
              <a:custGeom>
                <a:avLst/>
                <a:gdLst>
                  <a:gd name="connsiteX0" fmla="*/ 0 w 939800"/>
                  <a:gd name="connsiteY0" fmla="*/ 0 h 690390"/>
                  <a:gd name="connsiteX1" fmla="*/ 939800 w 939800"/>
                  <a:gd name="connsiteY1" fmla="*/ 0 h 690390"/>
                  <a:gd name="connsiteX2" fmla="*/ 939800 w 939800"/>
                  <a:gd name="connsiteY2" fmla="*/ 690390 h 690390"/>
                  <a:gd name="connsiteX3" fmla="*/ 0 w 939800"/>
                  <a:gd name="connsiteY3" fmla="*/ 690390 h 690390"/>
                </a:gdLst>
                <a:ahLst/>
                <a:cxnLst>
                  <a:cxn ang="0">
                    <a:pos x="connsiteX0" y="connsiteY0"/>
                  </a:cxn>
                  <a:cxn ang="0">
                    <a:pos x="connsiteX1" y="connsiteY1"/>
                  </a:cxn>
                  <a:cxn ang="0">
                    <a:pos x="connsiteX2" y="connsiteY2"/>
                  </a:cxn>
                  <a:cxn ang="0">
                    <a:pos x="connsiteX3" y="connsiteY3"/>
                  </a:cxn>
                </a:cxnLst>
                <a:rect l="l" t="t" r="r" b="b"/>
                <a:pathLst>
                  <a:path w="939800" h="690390">
                    <a:moveTo>
                      <a:pt x="0" y="0"/>
                    </a:moveTo>
                    <a:lnTo>
                      <a:pt x="939800" y="0"/>
                    </a:lnTo>
                    <a:lnTo>
                      <a:pt x="939800" y="690390"/>
                    </a:lnTo>
                    <a:lnTo>
                      <a:pt x="0" y="690390"/>
                    </a:lnTo>
                    <a:close/>
                  </a:path>
                </a:pathLst>
              </a:custGeom>
            </p:spPr>
          </p:pic>
        </p:grpSp>
      </p:grpSp>
      <p:grpSp>
        <p:nvGrpSpPr>
          <p:cNvPr id="2" name="组合 1"/>
          <p:cNvGrpSpPr/>
          <p:nvPr/>
        </p:nvGrpSpPr>
        <p:grpSpPr>
          <a:xfrm flipH="1">
            <a:off x="3833446" y="1"/>
            <a:ext cx="8358554" cy="1670704"/>
            <a:chOff x="4525108" y="1"/>
            <a:chExt cx="8358554" cy="1670704"/>
          </a:xfrm>
        </p:grpSpPr>
        <p:pic>
          <p:nvPicPr>
            <p:cNvPr id="21" name="图片 20"/>
            <p:cNvPicPr>
              <a:picLocks noChangeAspect="1"/>
            </p:cNvPicPr>
            <p:nvPr/>
          </p:nvPicPr>
          <p:blipFill>
            <a:blip r:embed="rId5"/>
            <a:stretch>
              <a:fillRect/>
            </a:stretch>
          </p:blipFill>
          <p:spPr>
            <a:xfrm>
              <a:off x="7754537" y="1"/>
              <a:ext cx="5129125" cy="1670704"/>
            </a:xfrm>
            <a:prstGeom prst="rect">
              <a:avLst/>
            </a:prstGeom>
          </p:spPr>
        </p:pic>
        <p:pic>
          <p:nvPicPr>
            <p:cNvPr id="25" name="图片 24"/>
            <p:cNvPicPr>
              <a:picLocks noChangeAspect="1"/>
            </p:cNvPicPr>
            <p:nvPr/>
          </p:nvPicPr>
          <p:blipFill>
            <a:blip r:embed="rId5"/>
            <a:srcRect r="36997"/>
            <a:stretch>
              <a:fillRect/>
            </a:stretch>
          </p:blipFill>
          <p:spPr>
            <a:xfrm flipH="1">
              <a:off x="4525108" y="1"/>
              <a:ext cx="3231500" cy="1670704"/>
            </a:xfrm>
            <a:custGeom>
              <a:avLst/>
              <a:gdLst>
                <a:gd name="connsiteX0" fmla="*/ 3231500 w 3231500"/>
                <a:gd name="connsiteY0" fmla="*/ 0 h 1670704"/>
                <a:gd name="connsiteX1" fmla="*/ 0 w 3231500"/>
                <a:gd name="connsiteY1" fmla="*/ 0 h 1670704"/>
                <a:gd name="connsiteX2" fmla="*/ 0 w 3231500"/>
                <a:gd name="connsiteY2" fmla="*/ 1670704 h 1670704"/>
                <a:gd name="connsiteX3" fmla="*/ 3231500 w 3231500"/>
                <a:gd name="connsiteY3" fmla="*/ 1670704 h 1670704"/>
              </a:gdLst>
              <a:ahLst/>
              <a:cxnLst>
                <a:cxn ang="0">
                  <a:pos x="connsiteX0" y="connsiteY0"/>
                </a:cxn>
                <a:cxn ang="0">
                  <a:pos x="connsiteX1" y="connsiteY1"/>
                </a:cxn>
                <a:cxn ang="0">
                  <a:pos x="connsiteX2" y="connsiteY2"/>
                </a:cxn>
                <a:cxn ang="0">
                  <a:pos x="connsiteX3" y="connsiteY3"/>
                </a:cxn>
              </a:cxnLst>
              <a:rect l="l" t="t" r="r" b="b"/>
              <a:pathLst>
                <a:path w="3231500" h="1670704">
                  <a:moveTo>
                    <a:pt x="3231500" y="0"/>
                  </a:moveTo>
                  <a:lnTo>
                    <a:pt x="0" y="0"/>
                  </a:lnTo>
                  <a:lnTo>
                    <a:pt x="0" y="1670704"/>
                  </a:lnTo>
                  <a:lnTo>
                    <a:pt x="3231500" y="1670704"/>
                  </a:lnTo>
                  <a:close/>
                </a:path>
              </a:pathLst>
            </a:custGeom>
          </p:spPr>
        </p:pic>
      </p:grpSp>
      <p:pic>
        <p:nvPicPr>
          <p:cNvPr id="56" name="图片 55"/>
          <p:cNvPicPr>
            <a:picLocks noChangeAspect="1"/>
          </p:cNvPicPr>
          <p:nvPr/>
        </p:nvPicPr>
        <p:blipFill rotWithShape="1">
          <a:blip r:embed="rId6" cstate="print">
            <a:extLst>
              <a:ext uri="{28A0092B-C50C-407E-A947-70E740481C1C}">
                <a14:useLocalDpi xmlns:a14="http://schemas.microsoft.com/office/drawing/2010/main" val="0"/>
              </a:ext>
            </a:extLst>
          </a:blip>
          <a:srcRect t="62044"/>
          <a:stretch>
            <a:fillRect/>
          </a:stretch>
        </p:blipFill>
        <p:spPr>
          <a:xfrm>
            <a:off x="0" y="5419634"/>
            <a:ext cx="12192000" cy="1438366"/>
          </a:xfrm>
          <a:prstGeom prst="rect">
            <a:avLst/>
          </a:prstGeom>
        </p:spPr>
      </p:pic>
      <p:sp>
        <p:nvSpPr>
          <p:cNvPr id="100" name="文本框 99"/>
          <p:cNvSpPr txBox="1"/>
          <p:nvPr/>
        </p:nvSpPr>
        <p:spPr>
          <a:xfrm>
            <a:off x="1071880" y="1439545"/>
            <a:ext cx="7985125" cy="3646170"/>
          </a:xfrm>
          <a:prstGeom prst="rect">
            <a:avLst/>
          </a:prstGeom>
          <a:noFill/>
          <a:ln w="9525">
            <a:noFill/>
          </a:ln>
        </p:spPr>
        <p:txBody>
          <a:bodyPr wrap="square">
            <a:spAutoFit/>
          </a:bodyPr>
          <a:p>
            <a:pPr indent="558800" fontAlgn="auto">
              <a:lnSpc>
                <a:spcPct val="175000"/>
              </a:lnSpc>
              <a:extLst>
                <a:ext uri="{35155182-B16C-46BC-9424-99874614C6A1}">
                  <wpsdc:indentchars xmlns:wpsdc="http://www.wps.cn/officeDocument/2017/drawingmlCustomData" val="200" checksum="1956455923"/>
                </a:ext>
              </a:extLst>
            </a:pPr>
            <a:r>
              <a:rPr lang="zh-CN" sz="2200">
                <a:latin typeface="方正黑体_GBK" panose="02000000000000000000" charset="-122"/>
                <a:ea typeface="方正黑体_GBK" panose="02000000000000000000" charset="-122"/>
                <a:cs typeface="方正黑体_GBK" panose="02000000000000000000" charset="-122"/>
              </a:rPr>
              <a:t>我们要更加紧密地团结在以习近平同志为核心的党中央周围，深刻领悟“两个确立”的决定性意义，进一步增强“四个意识”、坚定“四个自信”、做到“两个维护”，心怀“国之大者”，明确使命职责，做到学思用贯通，知信行统一，勇于担当，敢于作为，坚持不懈，砥砺前行，以实际行动迎接党的二十大胜利召开！</a:t>
            </a:r>
            <a:endParaRPr lang="zh-CN" sz="2200">
              <a:latin typeface="方正黑体_GBK" panose="02000000000000000000" charset="-122"/>
              <a:ea typeface="方正黑体_GBK" panose="02000000000000000000" charset="-122"/>
              <a:cs typeface="方正黑体_GBK"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3833446" y="1"/>
            <a:ext cx="8358554" cy="1670704"/>
            <a:chOff x="4525108" y="1"/>
            <a:chExt cx="8358554" cy="1670704"/>
          </a:xfrm>
        </p:grpSpPr>
        <p:pic>
          <p:nvPicPr>
            <p:cNvPr id="21" name="图片 20"/>
            <p:cNvPicPr>
              <a:picLocks noChangeAspect="1"/>
            </p:cNvPicPr>
            <p:nvPr/>
          </p:nvPicPr>
          <p:blipFill>
            <a:blip r:embed="rId1"/>
            <a:stretch>
              <a:fillRect/>
            </a:stretch>
          </p:blipFill>
          <p:spPr>
            <a:xfrm>
              <a:off x="7754537" y="1"/>
              <a:ext cx="5129125" cy="1670704"/>
            </a:xfrm>
            <a:prstGeom prst="rect">
              <a:avLst/>
            </a:prstGeom>
          </p:spPr>
        </p:pic>
        <p:pic>
          <p:nvPicPr>
            <p:cNvPr id="25" name="图片 24"/>
            <p:cNvPicPr>
              <a:picLocks noChangeAspect="1"/>
            </p:cNvPicPr>
            <p:nvPr/>
          </p:nvPicPr>
          <p:blipFill>
            <a:blip r:embed="rId1"/>
            <a:srcRect r="36997"/>
            <a:stretch>
              <a:fillRect/>
            </a:stretch>
          </p:blipFill>
          <p:spPr>
            <a:xfrm flipH="1">
              <a:off x="4525108" y="1"/>
              <a:ext cx="3231500" cy="1670704"/>
            </a:xfrm>
            <a:custGeom>
              <a:avLst/>
              <a:gdLst>
                <a:gd name="connsiteX0" fmla="*/ 3231500 w 3231500"/>
                <a:gd name="connsiteY0" fmla="*/ 0 h 1670704"/>
                <a:gd name="connsiteX1" fmla="*/ 0 w 3231500"/>
                <a:gd name="connsiteY1" fmla="*/ 0 h 1670704"/>
                <a:gd name="connsiteX2" fmla="*/ 0 w 3231500"/>
                <a:gd name="connsiteY2" fmla="*/ 1670704 h 1670704"/>
                <a:gd name="connsiteX3" fmla="*/ 3231500 w 3231500"/>
                <a:gd name="connsiteY3" fmla="*/ 1670704 h 1670704"/>
              </a:gdLst>
              <a:ahLst/>
              <a:cxnLst>
                <a:cxn ang="0">
                  <a:pos x="connsiteX0" y="connsiteY0"/>
                </a:cxn>
                <a:cxn ang="0">
                  <a:pos x="connsiteX1" y="connsiteY1"/>
                </a:cxn>
                <a:cxn ang="0">
                  <a:pos x="connsiteX2" y="connsiteY2"/>
                </a:cxn>
                <a:cxn ang="0">
                  <a:pos x="connsiteX3" y="connsiteY3"/>
                </a:cxn>
              </a:cxnLst>
              <a:rect l="l" t="t" r="r" b="b"/>
              <a:pathLst>
                <a:path w="3231500" h="1670704">
                  <a:moveTo>
                    <a:pt x="3231500" y="0"/>
                  </a:moveTo>
                  <a:lnTo>
                    <a:pt x="0" y="0"/>
                  </a:lnTo>
                  <a:lnTo>
                    <a:pt x="0" y="1670704"/>
                  </a:lnTo>
                  <a:lnTo>
                    <a:pt x="3231500" y="1670704"/>
                  </a:lnTo>
                  <a:close/>
                </a:path>
              </a:pathLst>
            </a:custGeom>
          </p:spPr>
        </p:pic>
      </p:grpSp>
      <p:grpSp>
        <p:nvGrpSpPr>
          <p:cNvPr id="7" name="组合 6"/>
          <p:cNvGrpSpPr/>
          <p:nvPr/>
        </p:nvGrpSpPr>
        <p:grpSpPr>
          <a:xfrm>
            <a:off x="1091565" y="1836420"/>
            <a:ext cx="8566150" cy="982980"/>
            <a:chOff x="1698" y="2630"/>
            <a:chExt cx="13490" cy="1548"/>
          </a:xfrm>
        </p:grpSpPr>
        <p:sp>
          <p:nvSpPr>
            <p:cNvPr id="44" name="圆角矩形 43"/>
            <p:cNvSpPr/>
            <p:nvPr/>
          </p:nvSpPr>
          <p:spPr>
            <a:xfrm>
              <a:off x="3284" y="2630"/>
              <a:ext cx="11545" cy="1548"/>
            </a:xfrm>
            <a:prstGeom prst="roundRect">
              <a:avLst>
                <a:gd name="adj" fmla="val 50000"/>
              </a:avLst>
            </a:prstGeom>
            <a:solidFill>
              <a:schemeClr val="bg1"/>
            </a:solidFill>
            <a:ln w="19050">
              <a:solidFill>
                <a:srgbClr val="C00000"/>
              </a:solidFill>
            </a:ln>
            <a:effectLst>
              <a:outerShdw blurRad="254000" sx="102000" sy="102000" algn="ctr" rotWithShape="0">
                <a:srgbClr val="C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spc="300" dirty="0">
                  <a:gradFill flip="none" rotWithShape="1">
                    <a:gsLst>
                      <a:gs pos="0">
                        <a:srgbClr val="E20000"/>
                      </a:gs>
                      <a:gs pos="100000">
                        <a:srgbClr val="B30101"/>
                      </a:gs>
                    </a:gsLst>
                    <a:lin ang="16200000" scaled="1"/>
                    <a:tileRect/>
                  </a:gradFill>
                  <a:latin typeface="+mn-ea"/>
                  <a:cs typeface="+mn-ea"/>
                </a:rPr>
                <a:t>提高政治站位，深刻领悟重要精神</a:t>
              </a:r>
              <a:endParaRPr lang="zh-CN" altLang="en-US" sz="2400" b="1" spc="300" dirty="0">
                <a:gradFill flip="none" rotWithShape="1">
                  <a:gsLst>
                    <a:gs pos="0">
                      <a:srgbClr val="E20000"/>
                    </a:gs>
                    <a:gs pos="100000">
                      <a:srgbClr val="B30101"/>
                    </a:gs>
                  </a:gsLst>
                  <a:lin ang="16200000" scaled="1"/>
                  <a:tileRect/>
                </a:gradFill>
                <a:latin typeface="+mn-ea"/>
                <a:cs typeface="+mn-ea"/>
              </a:endParaRPr>
            </a:p>
          </p:txBody>
        </p:sp>
        <p:sp>
          <p:nvSpPr>
            <p:cNvPr id="48" name="五角星 47"/>
            <p:cNvSpPr/>
            <p:nvPr/>
          </p:nvSpPr>
          <p:spPr>
            <a:xfrm rot="1419917">
              <a:off x="14160" y="2955"/>
              <a:ext cx="1029" cy="950"/>
            </a:xfrm>
            <a:prstGeom prst="star5">
              <a:avLst/>
            </a:prstGeom>
            <a:noFill/>
            <a:ln w="28575">
              <a:gradFill flip="none" rotWithShape="1">
                <a:gsLst>
                  <a:gs pos="0">
                    <a:srgbClr val="C00000"/>
                  </a:gs>
                  <a:gs pos="71000">
                    <a:schemeClr val="accent4">
                      <a:lumMod val="60000"/>
                      <a:lumOff val="40000"/>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49" name="椭圆 48"/>
            <p:cNvSpPr/>
            <p:nvPr/>
          </p:nvSpPr>
          <p:spPr>
            <a:xfrm>
              <a:off x="1698" y="2631"/>
              <a:ext cx="1374" cy="1387"/>
            </a:xfrm>
            <a:prstGeom prst="ellipse">
              <a:avLst/>
            </a:prstGeom>
            <a:gradFill flip="none" rotWithShape="1">
              <a:gsLst>
                <a:gs pos="0">
                  <a:srgbClr val="F60000"/>
                </a:gs>
                <a:gs pos="100000">
                  <a:srgbClr val="C00000"/>
                </a:gs>
              </a:gsLst>
              <a:lin ang="2700000" scaled="1"/>
              <a:tileRect/>
            </a:gradFill>
            <a:ln>
              <a:noFill/>
            </a:ln>
            <a:effectLst>
              <a:outerShdw blurRad="228600" dist="38100" dir="2700000" sx="101000" sy="101000" algn="tl" rotWithShape="0">
                <a:srgbClr val="C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accent4">
                      <a:lumMod val="20000"/>
                      <a:lumOff val="80000"/>
                    </a:schemeClr>
                  </a:solidFill>
                  <a:latin typeface="+mn-ea"/>
                  <a:cs typeface="+mn-ea"/>
                </a:rPr>
                <a:t>01</a:t>
              </a:r>
              <a:endParaRPr lang="en-US" altLang="zh-CN" sz="2800" dirty="0">
                <a:solidFill>
                  <a:schemeClr val="accent4">
                    <a:lumMod val="20000"/>
                    <a:lumOff val="80000"/>
                  </a:schemeClr>
                </a:solidFill>
                <a:latin typeface="+mn-ea"/>
                <a:cs typeface="+mn-ea"/>
              </a:endParaRPr>
            </a:p>
          </p:txBody>
        </p:sp>
      </p:grpSp>
      <p:pic>
        <p:nvPicPr>
          <p:cNvPr id="57" name="图片 56"/>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t="28052" r="78268"/>
          <a:stretch>
            <a:fillRect/>
          </a:stretch>
        </p:blipFill>
        <p:spPr>
          <a:xfrm flipH="1">
            <a:off x="9657612" y="665315"/>
            <a:ext cx="2534387" cy="5244214"/>
          </a:xfrm>
          <a:prstGeom prst="rect">
            <a:avLst/>
          </a:prstGeom>
        </p:spPr>
      </p:pic>
      <p:pic>
        <p:nvPicPr>
          <p:cNvPr id="56" name="图片 55"/>
          <p:cNvPicPr>
            <a:picLocks noChangeAspect="1"/>
          </p:cNvPicPr>
          <p:nvPr/>
        </p:nvPicPr>
        <p:blipFill rotWithShape="1">
          <a:blip r:embed="rId4" cstate="print">
            <a:extLst>
              <a:ext uri="{28A0092B-C50C-407E-A947-70E740481C1C}">
                <a14:useLocalDpi xmlns:a14="http://schemas.microsoft.com/office/drawing/2010/main" val="0"/>
              </a:ext>
            </a:extLst>
          </a:blip>
          <a:srcRect t="62044"/>
          <a:stretch>
            <a:fillRect/>
          </a:stretch>
        </p:blipFill>
        <p:spPr>
          <a:xfrm>
            <a:off x="0" y="5419634"/>
            <a:ext cx="12192000" cy="1438366"/>
          </a:xfrm>
          <a:prstGeom prst="rect">
            <a:avLst/>
          </a:prstGeom>
        </p:spPr>
      </p:pic>
      <p:sp>
        <p:nvSpPr>
          <p:cNvPr id="58" name="ïSļîdé"/>
          <p:cNvSpPr txBox="1"/>
          <p:nvPr/>
        </p:nvSpPr>
        <p:spPr bwMode="auto">
          <a:xfrm>
            <a:off x="386365" y="118991"/>
            <a:ext cx="2677033" cy="1147109"/>
          </a:xfrm>
          <a:prstGeom prst="rect">
            <a:avLst/>
          </a:prstGeom>
          <a:noFill/>
          <a:ln>
            <a:noFill/>
          </a:ln>
        </p:spPr>
        <p:txBody>
          <a:bodyPr vert="horz" wrap="square" rtlCol="0">
            <a:spAutoFit/>
          </a:bodyPr>
          <a:lstStyle>
            <a:defPPr>
              <a:defRPr lang="zh-CN"/>
            </a:defPPr>
            <a:lvl1pPr algn="dist">
              <a:lnSpc>
                <a:spcPct val="140000"/>
              </a:lnSpc>
              <a:defRPr sz="3600" b="1">
                <a:gradFill>
                  <a:gsLst>
                    <a:gs pos="21000">
                      <a:srgbClr val="C00000"/>
                    </a:gs>
                    <a:gs pos="54000">
                      <a:srgbClr val="E30802"/>
                    </a:gs>
                    <a:gs pos="83000">
                      <a:srgbClr val="C00000"/>
                    </a:gs>
                  </a:gsLst>
                  <a:lin ang="5400000" scaled="1"/>
                </a:gradFill>
                <a:effectLst>
                  <a:outerShdw blurRad="50800" dist="38100" dir="5400000" algn="t" rotWithShape="0">
                    <a:prstClr val="black">
                      <a:alpha val="15000"/>
                    </a:prstClr>
                  </a:outerShdw>
                </a:effectLst>
                <a:latin typeface="思源宋体" panose="02020400000000000000" pitchFamily="18" charset="-122"/>
                <a:ea typeface="思源宋体" panose="02020400000000000000" pitchFamily="18" charset="-122"/>
              </a:defRPr>
            </a:lvl1pPr>
          </a:lstStyle>
          <a:p>
            <a:r>
              <a:rPr lang="zh-CN" altLang="en-US" sz="5400" dirty="0">
                <a:latin typeface="+mn-ea"/>
                <a:ea typeface="+mn-ea"/>
                <a:cs typeface="+mn-ea"/>
              </a:rPr>
              <a:t>目录</a:t>
            </a:r>
            <a:r>
              <a:rPr lang="en-US" altLang="zh-CN" sz="1800" dirty="0">
                <a:latin typeface="+mn-ea"/>
                <a:ea typeface="+mn-ea"/>
                <a:cs typeface="+mn-ea"/>
              </a:rPr>
              <a:t>/MULU</a:t>
            </a:r>
            <a:endParaRPr lang="en-US" altLang="zh-CN" sz="1800" dirty="0">
              <a:latin typeface="+mn-ea"/>
              <a:ea typeface="+mn-ea"/>
              <a:cs typeface="+mn-ea"/>
            </a:endParaRPr>
          </a:p>
        </p:txBody>
      </p:sp>
      <p:cxnSp>
        <p:nvCxnSpPr>
          <p:cNvPr id="59" name="直接连接符 58"/>
          <p:cNvCxnSpPr/>
          <p:nvPr/>
        </p:nvCxnSpPr>
        <p:spPr>
          <a:xfrm>
            <a:off x="529737" y="1203513"/>
            <a:ext cx="242447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091565" y="3696970"/>
            <a:ext cx="8566150" cy="982980"/>
            <a:chOff x="1698" y="5038"/>
            <a:chExt cx="13490" cy="1548"/>
          </a:xfrm>
        </p:grpSpPr>
        <p:sp>
          <p:nvSpPr>
            <p:cNvPr id="3" name="圆角矩形 2"/>
            <p:cNvSpPr/>
            <p:nvPr/>
          </p:nvSpPr>
          <p:spPr>
            <a:xfrm>
              <a:off x="3284" y="5038"/>
              <a:ext cx="11545" cy="1548"/>
            </a:xfrm>
            <a:prstGeom prst="roundRect">
              <a:avLst>
                <a:gd name="adj" fmla="val 50000"/>
              </a:avLst>
            </a:prstGeom>
            <a:solidFill>
              <a:schemeClr val="bg1"/>
            </a:solidFill>
            <a:ln w="19050">
              <a:solidFill>
                <a:srgbClr val="C00000"/>
              </a:solidFill>
            </a:ln>
            <a:effectLst>
              <a:outerShdw blurRad="254000" sx="102000" sy="102000" algn="ctr" rotWithShape="0">
                <a:srgbClr val="C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2400" b="1" spc="300" dirty="0">
                  <a:gradFill flip="none" rotWithShape="1">
                    <a:gsLst>
                      <a:gs pos="0">
                        <a:srgbClr val="E20000"/>
                      </a:gs>
                      <a:gs pos="100000">
                        <a:srgbClr val="B30101"/>
                      </a:gs>
                    </a:gsLst>
                    <a:lin ang="16200000" scaled="1"/>
                    <a:tileRect/>
                  </a:gradFill>
                  <a:latin typeface="+mn-ea"/>
                  <a:cs typeface="+mn-ea"/>
                </a:rPr>
                <a:t>学懂弄通做实，做到内化于心、外化于行</a:t>
              </a:r>
              <a:endParaRPr lang="zh-CN" altLang="en-US" sz="2400" b="1" spc="300" dirty="0">
                <a:gradFill flip="none" rotWithShape="1">
                  <a:gsLst>
                    <a:gs pos="0">
                      <a:srgbClr val="E20000"/>
                    </a:gs>
                    <a:gs pos="100000">
                      <a:srgbClr val="B30101"/>
                    </a:gs>
                  </a:gsLst>
                  <a:lin ang="16200000" scaled="1"/>
                  <a:tileRect/>
                </a:gradFill>
                <a:latin typeface="+mn-ea"/>
                <a:cs typeface="+mn-ea"/>
              </a:endParaRPr>
            </a:p>
          </p:txBody>
        </p:sp>
        <p:sp>
          <p:nvSpPr>
            <p:cNvPr id="4" name="五角星 3"/>
            <p:cNvSpPr/>
            <p:nvPr/>
          </p:nvSpPr>
          <p:spPr>
            <a:xfrm rot="1419917">
              <a:off x="14160" y="5363"/>
              <a:ext cx="1029" cy="950"/>
            </a:xfrm>
            <a:prstGeom prst="star5">
              <a:avLst/>
            </a:prstGeom>
            <a:noFill/>
            <a:ln w="28575">
              <a:gradFill flip="none" rotWithShape="1">
                <a:gsLst>
                  <a:gs pos="0">
                    <a:srgbClr val="C00000"/>
                  </a:gs>
                  <a:gs pos="71000">
                    <a:schemeClr val="accent4">
                      <a:lumMod val="60000"/>
                      <a:lumOff val="40000"/>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endParaRPr>
            </a:p>
          </p:txBody>
        </p:sp>
        <p:sp>
          <p:nvSpPr>
            <p:cNvPr id="5" name="椭圆 4"/>
            <p:cNvSpPr/>
            <p:nvPr/>
          </p:nvSpPr>
          <p:spPr>
            <a:xfrm>
              <a:off x="1698" y="5039"/>
              <a:ext cx="1374" cy="1387"/>
            </a:xfrm>
            <a:prstGeom prst="ellipse">
              <a:avLst/>
            </a:prstGeom>
            <a:gradFill flip="none" rotWithShape="1">
              <a:gsLst>
                <a:gs pos="0">
                  <a:srgbClr val="F60000"/>
                </a:gs>
                <a:gs pos="100000">
                  <a:srgbClr val="C00000"/>
                </a:gs>
              </a:gsLst>
              <a:lin ang="2700000" scaled="1"/>
              <a:tileRect/>
            </a:gradFill>
            <a:ln>
              <a:noFill/>
            </a:ln>
            <a:effectLst>
              <a:outerShdw blurRad="228600" dist="38100" dir="2700000" sx="101000" sy="101000" algn="tl" rotWithShape="0">
                <a:srgbClr val="C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800" dirty="0">
                  <a:solidFill>
                    <a:schemeClr val="accent4">
                      <a:lumMod val="20000"/>
                      <a:lumOff val="80000"/>
                    </a:schemeClr>
                  </a:solidFill>
                  <a:latin typeface="+mn-ea"/>
                  <a:cs typeface="+mn-ea"/>
                </a:rPr>
                <a:t>02</a:t>
              </a:r>
              <a:endParaRPr lang="en-US" altLang="zh-CN" sz="2800" dirty="0">
                <a:solidFill>
                  <a:schemeClr val="accent4">
                    <a:lumMod val="20000"/>
                    <a:lumOff val="80000"/>
                  </a:schemeClr>
                </a:solidFill>
                <a:latin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stretch>
            <a:fillRect/>
          </a:stretch>
        </p:blipFill>
        <p:spPr>
          <a:xfrm>
            <a:off x="-1" y="0"/>
            <a:ext cx="12192002" cy="6858000"/>
          </a:xfrm>
          <a:prstGeom prst="rect">
            <a:avLst/>
          </a:prstGeom>
        </p:spPr>
      </p:pic>
      <p:grpSp>
        <p:nvGrpSpPr>
          <p:cNvPr id="4" name="组合 3"/>
          <p:cNvGrpSpPr/>
          <p:nvPr/>
        </p:nvGrpSpPr>
        <p:grpSpPr>
          <a:xfrm flipH="1">
            <a:off x="4779818" y="1"/>
            <a:ext cx="7412182" cy="1481544"/>
            <a:chOff x="0" y="1"/>
            <a:chExt cx="8358554" cy="1670704"/>
          </a:xfrm>
        </p:grpSpPr>
        <p:pic>
          <p:nvPicPr>
            <p:cNvPr id="21" name="图片 20"/>
            <p:cNvPicPr>
              <a:picLocks noChangeAspect="1"/>
            </p:cNvPicPr>
            <p:nvPr/>
          </p:nvPicPr>
          <p:blipFill>
            <a:blip r:embed="rId2"/>
            <a:stretch>
              <a:fillRect/>
            </a:stretch>
          </p:blipFill>
          <p:spPr>
            <a:xfrm>
              <a:off x="3229429" y="1"/>
              <a:ext cx="5129125" cy="1670704"/>
            </a:xfrm>
            <a:prstGeom prst="rect">
              <a:avLst/>
            </a:prstGeom>
          </p:spPr>
        </p:pic>
        <p:pic>
          <p:nvPicPr>
            <p:cNvPr id="25" name="图片 24"/>
            <p:cNvPicPr>
              <a:picLocks noChangeAspect="1"/>
            </p:cNvPicPr>
            <p:nvPr/>
          </p:nvPicPr>
          <p:blipFill>
            <a:blip r:embed="rId2"/>
            <a:srcRect r="36997"/>
            <a:stretch>
              <a:fillRect/>
            </a:stretch>
          </p:blipFill>
          <p:spPr>
            <a:xfrm flipH="1">
              <a:off x="0" y="1"/>
              <a:ext cx="3231500" cy="1670704"/>
            </a:xfrm>
            <a:custGeom>
              <a:avLst/>
              <a:gdLst>
                <a:gd name="connsiteX0" fmla="*/ 3231500 w 3231500"/>
                <a:gd name="connsiteY0" fmla="*/ 0 h 1670704"/>
                <a:gd name="connsiteX1" fmla="*/ 0 w 3231500"/>
                <a:gd name="connsiteY1" fmla="*/ 0 h 1670704"/>
                <a:gd name="connsiteX2" fmla="*/ 0 w 3231500"/>
                <a:gd name="connsiteY2" fmla="*/ 1670704 h 1670704"/>
                <a:gd name="connsiteX3" fmla="*/ 3231500 w 3231500"/>
                <a:gd name="connsiteY3" fmla="*/ 1670704 h 1670704"/>
              </a:gdLst>
              <a:ahLst/>
              <a:cxnLst>
                <a:cxn ang="0">
                  <a:pos x="connsiteX0" y="connsiteY0"/>
                </a:cxn>
                <a:cxn ang="0">
                  <a:pos x="connsiteX1" y="connsiteY1"/>
                </a:cxn>
                <a:cxn ang="0">
                  <a:pos x="connsiteX2" y="connsiteY2"/>
                </a:cxn>
                <a:cxn ang="0">
                  <a:pos x="connsiteX3" y="connsiteY3"/>
                </a:cxn>
              </a:cxnLst>
              <a:rect l="l" t="t" r="r" b="b"/>
              <a:pathLst>
                <a:path w="3231500" h="1670704">
                  <a:moveTo>
                    <a:pt x="3231500" y="0"/>
                  </a:moveTo>
                  <a:lnTo>
                    <a:pt x="0" y="0"/>
                  </a:lnTo>
                  <a:lnTo>
                    <a:pt x="0" y="1670704"/>
                  </a:lnTo>
                  <a:lnTo>
                    <a:pt x="3231500" y="1670704"/>
                  </a:lnTo>
                  <a:close/>
                </a:path>
              </a:pathLst>
            </a:custGeom>
          </p:spPr>
        </p:pic>
      </p:grpSp>
      <p:pic>
        <p:nvPicPr>
          <p:cNvPr id="30" name="图片 29"/>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r="56632" b="47592"/>
          <a:stretch>
            <a:fillRect/>
          </a:stretch>
        </p:blipFill>
        <p:spPr>
          <a:xfrm rot="16200000" flipV="1">
            <a:off x="8494447" y="3160447"/>
            <a:ext cx="3086337" cy="4308765"/>
          </a:xfrm>
          <a:prstGeom prst="rect">
            <a:avLst/>
          </a:prstGeom>
        </p:spPr>
      </p:pic>
      <p:pic>
        <p:nvPicPr>
          <p:cNvPr id="480" name="图片 479"/>
          <p:cNvPicPr>
            <a:picLocks noChangeAspect="1"/>
          </p:cNvPicPr>
          <p:nvPr/>
        </p:nvPicPr>
        <p:blipFill rotWithShape="1">
          <a:blip r:embed="rId5">
            <a:extLst>
              <a:ext uri="{28A0092B-C50C-407E-A947-70E740481C1C}">
                <a14:useLocalDpi xmlns:a14="http://schemas.microsoft.com/office/drawing/2010/main" val="0"/>
              </a:ext>
            </a:extLst>
          </a:blip>
          <a:srcRect l="16852" t="81688" r="27154"/>
          <a:stretch>
            <a:fillRect/>
          </a:stretch>
        </p:blipFill>
        <p:spPr>
          <a:xfrm>
            <a:off x="0" y="2760562"/>
            <a:ext cx="12192000" cy="4097438"/>
          </a:xfrm>
          <a:custGeom>
            <a:avLst/>
            <a:gdLst>
              <a:gd name="connsiteX0" fmla="*/ 0 w 12192000"/>
              <a:gd name="connsiteY0" fmla="*/ 0 h 4097438"/>
              <a:gd name="connsiteX1" fmla="*/ 12192000 w 12192000"/>
              <a:gd name="connsiteY1" fmla="*/ 0 h 4097438"/>
              <a:gd name="connsiteX2" fmla="*/ 12192000 w 12192000"/>
              <a:gd name="connsiteY2" fmla="*/ 4097438 h 4097438"/>
              <a:gd name="connsiteX3" fmla="*/ 0 w 12192000"/>
              <a:gd name="connsiteY3" fmla="*/ 4097438 h 4097438"/>
            </a:gdLst>
            <a:ahLst/>
            <a:cxnLst>
              <a:cxn ang="0">
                <a:pos x="connsiteX0" y="connsiteY0"/>
              </a:cxn>
              <a:cxn ang="0">
                <a:pos x="connsiteX1" y="connsiteY1"/>
              </a:cxn>
              <a:cxn ang="0">
                <a:pos x="connsiteX2" y="connsiteY2"/>
              </a:cxn>
              <a:cxn ang="0">
                <a:pos x="connsiteX3" y="connsiteY3"/>
              </a:cxn>
            </a:cxnLst>
            <a:rect l="l" t="t" r="r" b="b"/>
            <a:pathLst>
              <a:path w="12192000" h="4097438">
                <a:moveTo>
                  <a:pt x="0" y="0"/>
                </a:moveTo>
                <a:lnTo>
                  <a:pt x="12192000" y="0"/>
                </a:lnTo>
                <a:lnTo>
                  <a:pt x="12192000" y="4097438"/>
                </a:lnTo>
                <a:lnTo>
                  <a:pt x="0" y="4097438"/>
                </a:lnTo>
                <a:close/>
              </a:path>
            </a:pathLst>
          </a:custGeom>
        </p:spPr>
      </p:pic>
      <p:cxnSp>
        <p:nvCxnSpPr>
          <p:cNvPr id="6" name="直接连接符 5"/>
          <p:cNvCxnSpPr/>
          <p:nvPr/>
        </p:nvCxnSpPr>
        <p:spPr>
          <a:xfrm>
            <a:off x="2560320" y="3923788"/>
            <a:ext cx="7071360" cy="0"/>
          </a:xfrm>
          <a:prstGeom prst="line">
            <a:avLst/>
          </a:prstGeom>
          <a:ln w="28575">
            <a:gradFill flip="none" rotWithShape="1">
              <a:gsLst>
                <a:gs pos="0">
                  <a:srgbClr val="F7F4EB">
                    <a:alpha val="0"/>
                  </a:srgbClr>
                </a:gs>
                <a:gs pos="50000">
                  <a:srgbClr val="C00000"/>
                </a:gs>
                <a:gs pos="100000">
                  <a:srgbClr val="F7F4EB">
                    <a:alpha val="0"/>
                  </a:srgb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r="56632" b="47592"/>
          <a:stretch>
            <a:fillRect/>
          </a:stretch>
        </p:blipFill>
        <p:spPr>
          <a:xfrm rot="5400000" flipV="1">
            <a:off x="626088" y="-626087"/>
            <a:ext cx="3161444" cy="4413620"/>
          </a:xfrm>
          <a:prstGeom prst="rect">
            <a:avLst/>
          </a:prstGeom>
        </p:spPr>
      </p:pic>
      <p:sp>
        <p:nvSpPr>
          <p:cNvPr id="3" name="圆角矩形 2"/>
          <p:cNvSpPr/>
          <p:nvPr/>
        </p:nvSpPr>
        <p:spPr>
          <a:xfrm>
            <a:off x="871855" y="2374900"/>
            <a:ext cx="10448290" cy="982980"/>
          </a:xfrm>
          <a:prstGeom prst="roundRect">
            <a:avLst>
              <a:gd name="adj" fmla="val 50000"/>
            </a:avLst>
          </a:prstGeom>
          <a:noFill/>
          <a:ln w="19050">
            <a:noFill/>
          </a:ln>
          <a:effectLst>
            <a:outerShdw blurRad="254000" sx="102000" sy="102000" algn="ctr" rotWithShape="0">
              <a:srgbClr val="C00000">
                <a:alpha val="15000"/>
              </a:srgbClr>
            </a:out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sz="4000" b="1" spc="300" dirty="0">
                <a:gradFill flip="none" rotWithShape="1">
                  <a:gsLst>
                    <a:gs pos="0">
                      <a:srgbClr val="E20000"/>
                    </a:gs>
                    <a:gs pos="100000">
                      <a:srgbClr val="B30101"/>
                    </a:gs>
                  </a:gsLst>
                  <a:lin ang="16200000" scaled="1"/>
                  <a:tileRect/>
                </a:gradFill>
                <a:latin typeface="+mn-ea"/>
                <a:cs typeface="+mn-ea"/>
                <a:sym typeface="+mn-ea"/>
              </a:rPr>
              <a:t>提高政治站位，深刻领悟重要精神</a:t>
            </a:r>
            <a:endParaRPr lang="zh-CN" altLang="en-US" sz="4000" b="1" spc="300" dirty="0">
              <a:gradFill flip="none" rotWithShape="1">
                <a:gsLst>
                  <a:gs pos="0">
                    <a:srgbClr val="E20000"/>
                  </a:gs>
                  <a:gs pos="100000">
                    <a:srgbClr val="B30101"/>
                  </a:gs>
                </a:gsLst>
                <a:lin ang="16200000" scaled="1"/>
                <a:tileRect/>
              </a:gra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rcRect b="2623"/>
          <a:stretch>
            <a:fillRect/>
          </a:stretch>
        </p:blipFill>
        <p:spPr>
          <a:xfrm>
            <a:off x="147955" y="784860"/>
            <a:ext cx="7106285" cy="4728845"/>
          </a:xfrm>
          <a:prstGeom prst="rect">
            <a:avLst/>
          </a:prstGeom>
          <a:noFill/>
          <a:ln w="9525">
            <a:noFill/>
          </a:ln>
        </p:spPr>
      </p:pic>
      <p:sp>
        <p:nvSpPr>
          <p:cNvPr id="2" name="文本框 1"/>
          <p:cNvSpPr txBox="1"/>
          <p:nvPr/>
        </p:nvSpPr>
        <p:spPr>
          <a:xfrm>
            <a:off x="7456170" y="784860"/>
            <a:ext cx="4339590" cy="4687570"/>
          </a:xfrm>
          <a:prstGeom prst="rect">
            <a:avLst/>
          </a:prstGeom>
          <a:noFill/>
        </p:spPr>
        <p:txBody>
          <a:bodyPr wrap="square" rtlCol="0" anchor="t">
            <a:spAutoFit/>
          </a:bodyPr>
          <a:p>
            <a:pPr indent="457200" fontAlgn="auto">
              <a:lnSpc>
                <a:spcPct val="130000"/>
              </a:lnSpc>
              <a:extLst>
                <a:ext uri="{35155182-B16C-46BC-9424-99874614C6A1}">
                  <wpsdc:indentchars xmlns:wpsdc="http://www.wps.cn/officeDocument/2017/drawingmlCustomData" val="200" checksum="59296752"/>
                </a:ext>
              </a:extLst>
            </a:pPr>
            <a:r>
              <a:rPr lang="zh-CN" altLang="en-US">
                <a:latin typeface="方正黑体_GBK" panose="02000000000000000000" charset="-122"/>
                <a:ea typeface="方正黑体_GBK" panose="02000000000000000000" charset="-122"/>
                <a:cs typeface="方正黑体_GBK" panose="02000000000000000000" charset="-122"/>
              </a:rPr>
              <a:t>各级党组织要精心组织安排，将《习近平谈治国理政》第四卷与第一卷、第二卷、第三卷作为一个整体，引导广大党员、干部读原著学原文、悟原理知原义，真正做到虔诚而执着、至信而深厚。各级党委（党组）理论学习中心组要把《习近平谈治国理政》第四卷列入学习计划，在学懂弄通做实上下功夫，不断提高政治判断力、政治领悟力、政治执行力，切实把学习成果转化为奋进新征程、建功新时代的工作举措和实际成效。</a:t>
            </a:r>
            <a:endParaRPr lang="zh-CN" altLang="en-US">
              <a:latin typeface="方正黑体_GBK" panose="02000000000000000000" charset="-122"/>
              <a:ea typeface="方正黑体_GBK" panose="02000000000000000000" charset="-122"/>
              <a:cs typeface="方正黑体_GBK" panose="02000000000000000000" charset="-122"/>
            </a:endParaRPr>
          </a:p>
          <a:p>
            <a:pPr indent="457200" algn="r" fontAlgn="auto">
              <a:lnSpc>
                <a:spcPct val="130000"/>
              </a:lnSpc>
              <a:extLst>
                <a:ext uri="{35155182-B16C-46BC-9424-99874614C6A1}">
                  <wpsdc:indentchars xmlns:wpsdc="http://www.wps.cn/officeDocument/2017/drawingmlCustomData" val="200" checksum="59296752"/>
                </a:ext>
              </a:extLst>
            </a:pPr>
            <a:r>
              <a:rPr lang="zh-CN" altLang="en-US">
                <a:latin typeface="方正黑体_GBK" panose="02000000000000000000" charset="-122"/>
                <a:ea typeface="方正黑体_GBK" panose="02000000000000000000" charset="-122"/>
                <a:cs typeface="方正黑体_GBK" panose="02000000000000000000" charset="-122"/>
              </a:rPr>
              <a:t>　</a:t>
            </a:r>
            <a:r>
              <a:rPr lang="en-US" altLang="zh-CN">
                <a:latin typeface="方正黑体_GBK" panose="02000000000000000000" charset="-122"/>
                <a:ea typeface="方正黑体_GBK" panose="02000000000000000000" charset="-122"/>
                <a:cs typeface="方正黑体_GBK" panose="02000000000000000000" charset="-122"/>
              </a:rPr>
              <a:t>——</a:t>
            </a:r>
            <a:r>
              <a:rPr lang="zh-CN" altLang="en-US" sz="1400">
                <a:latin typeface="方正黑体_GBK" panose="02000000000000000000" charset="-122"/>
                <a:ea typeface="方正黑体_GBK" panose="02000000000000000000" charset="-122"/>
                <a:cs typeface="方正黑体_GBK" panose="02000000000000000000" charset="-122"/>
              </a:rPr>
              <a:t>《中央宣传部、中央组织部关于认真组织学习〈习近平谈治国理政〉第四卷的通知》</a:t>
            </a:r>
            <a:endParaRPr lang="zh-CN" altLang="en-US" sz="1400">
              <a:latin typeface="方正黑体_GBK" panose="02000000000000000000" charset="-122"/>
              <a:ea typeface="方正黑体_GBK" panose="02000000000000000000" charset="-122"/>
              <a:cs typeface="方正黑体_GBK"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167" y="899853"/>
            <a:ext cx="7071231" cy="1129665"/>
          </a:xfrm>
          <a:prstGeom prst="rect">
            <a:avLst/>
          </a:prstGeom>
          <a:noFill/>
        </p:spPr>
        <p:txBody>
          <a:bodyPr wrap="square">
            <a:spAutoFit/>
          </a:bodyPr>
          <a:p>
            <a:pPr indent="0" fontAlgn="auto">
              <a:lnSpc>
                <a:spcPct val="125000"/>
              </a:lnSpc>
            </a:pPr>
            <a:r>
              <a:rPr lang="zh-CN" altLang="en-US">
                <a:latin typeface="方正黑体_GBK" panose="02000000000000000000" charset="-122"/>
                <a:ea typeface="方正黑体_GBK" panose="02000000000000000000" charset="-122"/>
                <a:cs typeface="方正黑体_GBK" panose="02000000000000000000" charset="-122"/>
                <a:sym typeface="+mn-ea"/>
              </a:rPr>
              <a:t>《习近平谈治国理政》第四卷收入了习近平总书记在2020年2月3日至2022年5月10日期间的讲话、谈话、演讲、致辞、指示、贺信等109篇，分为21个专题。</a:t>
            </a:r>
            <a:endParaRPr kumimoji="0" lang="en-US" altLang="zh-CN"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cxnSp>
        <p:nvCxnSpPr>
          <p:cNvPr id="62" name="直接连接符 61"/>
          <p:cNvCxnSpPr/>
          <p:nvPr/>
        </p:nvCxnSpPr>
        <p:spPr>
          <a:xfrm>
            <a:off x="147955" y="743708"/>
            <a:ext cx="1158557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02005" y="1116330"/>
            <a:ext cx="13379450" cy="5109523"/>
            <a:chOff x="-1263" y="1494"/>
            <a:chExt cx="22009" cy="8592"/>
          </a:xfrm>
        </p:grpSpPr>
        <p:sp>
          <p:nvSpPr>
            <p:cNvPr id="114" name="文本框 113"/>
            <p:cNvSpPr txBox="1"/>
            <p:nvPr/>
          </p:nvSpPr>
          <p:spPr>
            <a:xfrm>
              <a:off x="15062" y="2025"/>
              <a:ext cx="2414"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九</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18" name="任意多边形: 形状 19"/>
            <p:cNvSpPr/>
            <p:nvPr/>
          </p:nvSpPr>
          <p:spPr>
            <a:xfrm>
              <a:off x="70" y="5259"/>
              <a:ext cx="19956" cy="2196"/>
            </a:xfrm>
            <a:custGeom>
              <a:avLst/>
              <a:gdLst>
                <a:gd name="connsiteX0" fmla="*/ 0 w 12583886"/>
                <a:gd name="connsiteY0" fmla="*/ 828439 h 828439"/>
                <a:gd name="connsiteX1" fmla="*/ 4005943 w 12583886"/>
                <a:gd name="connsiteY1" fmla="*/ 1124 h 828439"/>
                <a:gd name="connsiteX2" fmla="*/ 8868229 w 12583886"/>
                <a:gd name="connsiteY2" fmla="*/ 639753 h 828439"/>
                <a:gd name="connsiteX3" fmla="*/ 12583886 w 12583886"/>
                <a:gd name="connsiteY3" fmla="*/ 189810 h 828439"/>
                <a:gd name="connsiteX0-1" fmla="*/ 0 w 12583886"/>
                <a:gd name="connsiteY0-2" fmla="*/ 828520 h 828520"/>
                <a:gd name="connsiteX1-3" fmla="*/ 4005943 w 12583886"/>
                <a:gd name="connsiteY1-4" fmla="*/ 1205 h 828520"/>
                <a:gd name="connsiteX2-5" fmla="*/ 8868229 w 12583886"/>
                <a:gd name="connsiteY2-6" fmla="*/ 639834 h 828520"/>
                <a:gd name="connsiteX3-7" fmla="*/ 11076925 w 12583886"/>
                <a:gd name="connsiteY3-8" fmla="*/ 460175 h 828520"/>
                <a:gd name="connsiteX4" fmla="*/ 12583886 w 12583886"/>
                <a:gd name="connsiteY4" fmla="*/ 189891 h 828520"/>
                <a:gd name="connsiteX0-9" fmla="*/ 0 w 12583886"/>
                <a:gd name="connsiteY0-10" fmla="*/ 828520 h 828520"/>
                <a:gd name="connsiteX1-11" fmla="*/ 4005943 w 12583886"/>
                <a:gd name="connsiteY1-12" fmla="*/ 1205 h 828520"/>
                <a:gd name="connsiteX2-13" fmla="*/ 8868229 w 12583886"/>
                <a:gd name="connsiteY2-14" fmla="*/ 639834 h 828520"/>
                <a:gd name="connsiteX3-15" fmla="*/ 11023917 w 12583886"/>
                <a:gd name="connsiteY3-16" fmla="*/ 168627 h 828520"/>
                <a:gd name="connsiteX4-17" fmla="*/ 12583886 w 12583886"/>
                <a:gd name="connsiteY4-18" fmla="*/ 189891 h 828520"/>
                <a:gd name="connsiteX0-19" fmla="*/ 0 w 12583886"/>
                <a:gd name="connsiteY0-20" fmla="*/ 1388403 h 1388403"/>
                <a:gd name="connsiteX1-21" fmla="*/ 4005943 w 12583886"/>
                <a:gd name="connsiteY1-22" fmla="*/ 561088 h 1388403"/>
                <a:gd name="connsiteX2-23" fmla="*/ 8868229 w 12583886"/>
                <a:gd name="connsiteY2-24" fmla="*/ 1199717 h 1388403"/>
                <a:gd name="connsiteX3-25" fmla="*/ 10681017 w 12583886"/>
                <a:gd name="connsiteY3-26" fmla="*/ 4610 h 1388403"/>
                <a:gd name="connsiteX4-27" fmla="*/ 12583886 w 12583886"/>
                <a:gd name="connsiteY4-28" fmla="*/ 749774 h 1388403"/>
                <a:gd name="connsiteX0-29" fmla="*/ 0 w 14279336"/>
                <a:gd name="connsiteY0-30" fmla="*/ 1394344 h 1394344"/>
                <a:gd name="connsiteX1-31" fmla="*/ 4005943 w 14279336"/>
                <a:gd name="connsiteY1-32" fmla="*/ 567029 h 1394344"/>
                <a:gd name="connsiteX2-33" fmla="*/ 8868229 w 14279336"/>
                <a:gd name="connsiteY2-34" fmla="*/ 1205658 h 1394344"/>
                <a:gd name="connsiteX3-35" fmla="*/ 10681017 w 14279336"/>
                <a:gd name="connsiteY3-36" fmla="*/ 10551 h 1394344"/>
                <a:gd name="connsiteX4-37" fmla="*/ 14279336 w 14279336"/>
                <a:gd name="connsiteY4-38" fmla="*/ 241365 h 1394344"/>
                <a:gd name="connsiteX0-39" fmla="*/ 0 w 14279336"/>
                <a:gd name="connsiteY0-40" fmla="*/ 1394344 h 1394344"/>
                <a:gd name="connsiteX1-41" fmla="*/ 4005943 w 14279336"/>
                <a:gd name="connsiteY1-42" fmla="*/ 567029 h 1394344"/>
                <a:gd name="connsiteX2-43" fmla="*/ 6791779 w 14279336"/>
                <a:gd name="connsiteY2-44" fmla="*/ 805608 h 1394344"/>
                <a:gd name="connsiteX3-45" fmla="*/ 10681017 w 14279336"/>
                <a:gd name="connsiteY3-46" fmla="*/ 10551 h 1394344"/>
                <a:gd name="connsiteX4-47" fmla="*/ 14279336 w 14279336"/>
                <a:gd name="connsiteY4-48" fmla="*/ 241365 h 13943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279336" h="1394344">
                  <a:moveTo>
                    <a:pt x="0" y="1394344"/>
                  </a:moveTo>
                  <a:cubicBezTo>
                    <a:pt x="1263952" y="996410"/>
                    <a:pt x="2873980" y="665152"/>
                    <a:pt x="4005943" y="567029"/>
                  </a:cubicBezTo>
                  <a:cubicBezTo>
                    <a:pt x="5137906" y="468906"/>
                    <a:pt x="5613282" y="729113"/>
                    <a:pt x="6791779" y="805608"/>
                  </a:cubicBezTo>
                  <a:cubicBezTo>
                    <a:pt x="7970276" y="882103"/>
                    <a:pt x="10061741" y="85542"/>
                    <a:pt x="10681017" y="10551"/>
                  </a:cubicBezTo>
                  <a:cubicBezTo>
                    <a:pt x="11300293" y="-64439"/>
                    <a:pt x="14028176" y="286412"/>
                    <a:pt x="14279336" y="241365"/>
                  </a:cubicBezTo>
                </a:path>
              </a:pathLst>
            </a:custGeom>
            <a:noFill/>
            <a:ln>
              <a:gradFill>
                <a:gsLst>
                  <a:gs pos="42500">
                    <a:srgbClr val="D9D9D9">
                      <a:alpha val="10000"/>
                    </a:srgbClr>
                  </a:gs>
                  <a:gs pos="0">
                    <a:schemeClr val="bg1">
                      <a:lumMod val="85000"/>
                    </a:schemeClr>
                  </a:gs>
                  <a:gs pos="100000">
                    <a:schemeClr val="bg1">
                      <a:lumMod val="85000"/>
                      <a:alpha val="84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dirty="0">
                <a:latin typeface="方正黑体_GBK" panose="02000000000000000000" charset="-122"/>
                <a:ea typeface="方正黑体_GBK" panose="02000000000000000000" charset="-122"/>
              </a:endParaRPr>
            </a:p>
          </p:txBody>
        </p:sp>
        <p:grpSp>
          <p:nvGrpSpPr>
            <p:cNvPr id="22" name="组合 21"/>
            <p:cNvGrpSpPr/>
            <p:nvPr/>
          </p:nvGrpSpPr>
          <p:grpSpPr>
            <a:xfrm rot="0">
              <a:off x="-1263" y="2890"/>
              <a:ext cx="21524" cy="5093"/>
              <a:chOff x="-580572" y="1536060"/>
              <a:chExt cx="14468014" cy="3234078"/>
            </a:xfrm>
          </p:grpSpPr>
          <p:sp>
            <p:nvSpPr>
              <p:cNvPr id="23" name="任意多边形: 形状 17"/>
              <p:cNvSpPr/>
              <p:nvPr/>
            </p:nvSpPr>
            <p:spPr>
              <a:xfrm>
                <a:off x="-232300" y="2691768"/>
                <a:ext cx="13962458" cy="2078370"/>
              </a:xfrm>
              <a:custGeom>
                <a:avLst/>
                <a:gdLst>
                  <a:gd name="connsiteX0" fmla="*/ 0 w 12714515"/>
                  <a:gd name="connsiteY0" fmla="*/ 1741714 h 1823738"/>
                  <a:gd name="connsiteX1" fmla="*/ 1799772 w 12714515"/>
                  <a:gd name="connsiteY1" fmla="*/ 1698171 h 1823738"/>
                  <a:gd name="connsiteX2" fmla="*/ 5573486 w 12714515"/>
                  <a:gd name="connsiteY2" fmla="*/ 551543 h 1823738"/>
                  <a:gd name="connsiteX3" fmla="*/ 8548915 w 12714515"/>
                  <a:gd name="connsiteY3" fmla="*/ 1001486 h 1823738"/>
                  <a:gd name="connsiteX4" fmla="*/ 10464800 w 12714515"/>
                  <a:gd name="connsiteY4" fmla="*/ 798286 h 1823738"/>
                  <a:gd name="connsiteX5" fmla="*/ 12714515 w 12714515"/>
                  <a:gd name="connsiteY5" fmla="*/ 0 h 182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4515" h="1823738">
                    <a:moveTo>
                      <a:pt x="0" y="1741714"/>
                    </a:moveTo>
                    <a:cubicBezTo>
                      <a:pt x="435429" y="1819123"/>
                      <a:pt x="870858" y="1896533"/>
                      <a:pt x="1799772" y="1698171"/>
                    </a:cubicBezTo>
                    <a:cubicBezTo>
                      <a:pt x="2728686" y="1499809"/>
                      <a:pt x="4448629" y="667657"/>
                      <a:pt x="5573486" y="551543"/>
                    </a:cubicBezTo>
                    <a:cubicBezTo>
                      <a:pt x="6698343" y="435429"/>
                      <a:pt x="7733696" y="960362"/>
                      <a:pt x="8548915" y="1001486"/>
                    </a:cubicBezTo>
                    <a:cubicBezTo>
                      <a:pt x="9364134" y="1042610"/>
                      <a:pt x="9770533" y="965200"/>
                      <a:pt x="10464800" y="798286"/>
                    </a:cubicBezTo>
                    <a:cubicBezTo>
                      <a:pt x="11159067" y="631372"/>
                      <a:pt x="11936791" y="315686"/>
                      <a:pt x="12714515" y="0"/>
                    </a:cubicBezTo>
                  </a:path>
                </a:pathLst>
              </a:custGeom>
              <a:noFill/>
              <a:ln w="19050">
                <a:gradFill>
                  <a:gsLst>
                    <a:gs pos="0">
                      <a:schemeClr val="bg1">
                        <a:lumMod val="75000"/>
                        <a:alpha val="24000"/>
                      </a:schemeClr>
                    </a:gs>
                    <a:gs pos="96000">
                      <a:schemeClr val="bg1">
                        <a:lumMod val="75000"/>
                        <a:alpha val="68000"/>
                      </a:schemeClr>
                    </a:gs>
                    <a:gs pos="52000">
                      <a:schemeClr val="bg1">
                        <a:lumMod val="75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25" name="任意多边形: 形状 20"/>
              <p:cNvSpPr/>
              <p:nvPr/>
            </p:nvSpPr>
            <p:spPr>
              <a:xfrm>
                <a:off x="-122763" y="3580775"/>
                <a:ext cx="14010205" cy="895357"/>
              </a:xfrm>
              <a:custGeom>
                <a:avLst/>
                <a:gdLst>
                  <a:gd name="connsiteX0" fmla="*/ 0 w 12772572"/>
                  <a:gd name="connsiteY0" fmla="*/ 1374673 h 1374673"/>
                  <a:gd name="connsiteX1" fmla="*/ 3120572 w 12772572"/>
                  <a:gd name="connsiteY1" fmla="*/ 663473 h 1374673"/>
                  <a:gd name="connsiteX2" fmla="*/ 5878286 w 12772572"/>
                  <a:gd name="connsiteY2" fmla="*/ 10330 h 1374673"/>
                  <a:gd name="connsiteX3" fmla="*/ 10116457 w 12772572"/>
                  <a:gd name="connsiteY3" fmla="*/ 1200501 h 1374673"/>
                  <a:gd name="connsiteX4" fmla="*/ 12772572 w 12772572"/>
                  <a:gd name="connsiteY4" fmla="*/ 866673 h 1374673"/>
                  <a:gd name="connsiteX0-1" fmla="*/ 0 w 12772572"/>
                  <a:gd name="connsiteY0-2" fmla="*/ 1368238 h 1368238"/>
                  <a:gd name="connsiteX1-3" fmla="*/ 2569030 w 12772572"/>
                  <a:gd name="connsiteY1-4" fmla="*/ 831209 h 1368238"/>
                  <a:gd name="connsiteX2-5" fmla="*/ 5878286 w 12772572"/>
                  <a:gd name="connsiteY2-6" fmla="*/ 3895 h 1368238"/>
                  <a:gd name="connsiteX3-7" fmla="*/ 10116457 w 12772572"/>
                  <a:gd name="connsiteY3-8" fmla="*/ 1194066 h 1368238"/>
                  <a:gd name="connsiteX4-9" fmla="*/ 12772572 w 12772572"/>
                  <a:gd name="connsiteY4-10" fmla="*/ 860238 h 1368238"/>
                  <a:gd name="connsiteX0-11" fmla="*/ 0 w 12772572"/>
                  <a:gd name="connsiteY0-12" fmla="*/ 1368238 h 1368238"/>
                  <a:gd name="connsiteX1-13" fmla="*/ 2569030 w 12772572"/>
                  <a:gd name="connsiteY1-14" fmla="*/ 831209 h 1368238"/>
                  <a:gd name="connsiteX2-15" fmla="*/ 5878286 w 12772572"/>
                  <a:gd name="connsiteY2-16" fmla="*/ 3895 h 1368238"/>
                  <a:gd name="connsiteX3-17" fmla="*/ 10116457 w 12772572"/>
                  <a:gd name="connsiteY3-18" fmla="*/ 1194066 h 1368238"/>
                  <a:gd name="connsiteX4-19" fmla="*/ 12772572 w 12772572"/>
                  <a:gd name="connsiteY4-20" fmla="*/ 860238 h 1368238"/>
                  <a:gd name="connsiteX0-21" fmla="*/ 0 w 12772572"/>
                  <a:gd name="connsiteY0-22" fmla="*/ 1367196 h 1367196"/>
                  <a:gd name="connsiteX1-23" fmla="*/ 2569030 w 12772572"/>
                  <a:gd name="connsiteY1-24" fmla="*/ 830167 h 1367196"/>
                  <a:gd name="connsiteX2-25" fmla="*/ 5878286 w 12772572"/>
                  <a:gd name="connsiteY2-26" fmla="*/ 2853 h 1367196"/>
                  <a:gd name="connsiteX3-27" fmla="*/ 10116457 w 12772572"/>
                  <a:gd name="connsiteY3-28" fmla="*/ 1193024 h 1367196"/>
                  <a:gd name="connsiteX4-29" fmla="*/ 12772572 w 12772572"/>
                  <a:gd name="connsiteY4-30" fmla="*/ 859196 h 13671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2572" h="1367196">
                    <a:moveTo>
                      <a:pt x="0" y="1367196"/>
                    </a:moveTo>
                    <a:cubicBezTo>
                      <a:pt x="1040191" y="1130129"/>
                      <a:pt x="1342573" y="796300"/>
                      <a:pt x="2569030" y="830167"/>
                    </a:cubicBezTo>
                    <a:cubicBezTo>
                      <a:pt x="3795487" y="864034"/>
                      <a:pt x="4620382" y="-57623"/>
                      <a:pt x="5878286" y="2853"/>
                    </a:cubicBezTo>
                    <a:cubicBezTo>
                      <a:pt x="7136191" y="63329"/>
                      <a:pt x="8967409" y="1050300"/>
                      <a:pt x="10116457" y="1193024"/>
                    </a:cubicBezTo>
                    <a:cubicBezTo>
                      <a:pt x="11265505" y="1335748"/>
                      <a:pt x="12019038" y="1097472"/>
                      <a:pt x="12772572" y="859196"/>
                    </a:cubicBezTo>
                  </a:path>
                </a:pathLst>
              </a:custGeom>
              <a:noFill/>
              <a:ln w="47625">
                <a:solidFill>
                  <a:schemeClr val="bg1">
                    <a:lumMod val="75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26" name="任意多边形: 形状 21"/>
              <p:cNvSpPr/>
              <p:nvPr/>
            </p:nvSpPr>
            <p:spPr>
              <a:xfrm flipH="1" flipV="1">
                <a:off x="-580572" y="3093726"/>
                <a:ext cx="14467312" cy="1529091"/>
              </a:xfrm>
              <a:custGeom>
                <a:avLst/>
                <a:gdLst>
                  <a:gd name="connsiteX0" fmla="*/ 12874171 w 12874171"/>
                  <a:gd name="connsiteY0" fmla="*/ 0 h 2409372"/>
                  <a:gd name="connsiteX1" fmla="*/ 8461828 w 12874171"/>
                  <a:gd name="connsiteY1" fmla="*/ 1320800 h 2409372"/>
                  <a:gd name="connsiteX2" fmla="*/ 5646057 w 12874171"/>
                  <a:gd name="connsiteY2" fmla="*/ 754743 h 2409372"/>
                  <a:gd name="connsiteX3" fmla="*/ 2264228 w 12874171"/>
                  <a:gd name="connsiteY3" fmla="*/ 1756229 h 2409372"/>
                  <a:gd name="connsiteX4" fmla="*/ 0 w 12874171"/>
                  <a:gd name="connsiteY4" fmla="*/ 2409372 h 2409372"/>
                  <a:gd name="connsiteX0-1" fmla="*/ 12874171 w 12874171"/>
                  <a:gd name="connsiteY0-2" fmla="*/ 0 h 2409372"/>
                  <a:gd name="connsiteX1-3" fmla="*/ 8461828 w 12874171"/>
                  <a:gd name="connsiteY1-4" fmla="*/ 1320800 h 2409372"/>
                  <a:gd name="connsiteX2-5" fmla="*/ 5646057 w 12874171"/>
                  <a:gd name="connsiteY2-6" fmla="*/ 754743 h 2409372"/>
                  <a:gd name="connsiteX3-7" fmla="*/ 2264228 w 12874171"/>
                  <a:gd name="connsiteY3-8" fmla="*/ 1756229 h 2409372"/>
                  <a:gd name="connsiteX4-9" fmla="*/ 0 w 12874171"/>
                  <a:gd name="connsiteY4-10" fmla="*/ 2409372 h 2409372"/>
                  <a:gd name="connsiteX0-11" fmla="*/ 12874171 w 12874171"/>
                  <a:gd name="connsiteY0-12" fmla="*/ 0 h 2409372"/>
                  <a:gd name="connsiteX1-13" fmla="*/ 8461828 w 12874171"/>
                  <a:gd name="connsiteY1-14" fmla="*/ 1320800 h 2409372"/>
                  <a:gd name="connsiteX2-15" fmla="*/ 5646057 w 12874171"/>
                  <a:gd name="connsiteY2-16" fmla="*/ 754743 h 2409372"/>
                  <a:gd name="connsiteX3-17" fmla="*/ 2387162 w 12874171"/>
                  <a:gd name="connsiteY3-18" fmla="*/ 2034619 h 2409372"/>
                  <a:gd name="connsiteX4-19" fmla="*/ 0 w 12874171"/>
                  <a:gd name="connsiteY4-20" fmla="*/ 2409372 h 2409372"/>
                  <a:gd name="connsiteX0-21" fmla="*/ 12874171 w 12874171"/>
                  <a:gd name="connsiteY0-22" fmla="*/ 0 h 2409372"/>
                  <a:gd name="connsiteX1-23" fmla="*/ 8461828 w 12874171"/>
                  <a:gd name="connsiteY1-24" fmla="*/ 1320800 h 2409372"/>
                  <a:gd name="connsiteX2-25" fmla="*/ 5646057 w 12874171"/>
                  <a:gd name="connsiteY2-26" fmla="*/ 754743 h 2409372"/>
                  <a:gd name="connsiteX3-27" fmla="*/ 0 w 12874171"/>
                  <a:gd name="connsiteY3-28" fmla="*/ 2409372 h 2409372"/>
                  <a:gd name="connsiteX0-29" fmla="*/ 12874171 w 12874171"/>
                  <a:gd name="connsiteY0-30" fmla="*/ 0 h 2409372"/>
                  <a:gd name="connsiteX1-31" fmla="*/ 8461828 w 12874171"/>
                  <a:gd name="connsiteY1-32" fmla="*/ 1320800 h 2409372"/>
                  <a:gd name="connsiteX2-33" fmla="*/ 5646057 w 12874171"/>
                  <a:gd name="connsiteY2-34" fmla="*/ 754743 h 2409372"/>
                  <a:gd name="connsiteX3-35" fmla="*/ 1913156 w 12874171"/>
                  <a:gd name="connsiteY3-36" fmla="*/ 1774269 h 2409372"/>
                  <a:gd name="connsiteX4-37" fmla="*/ 0 w 12874171"/>
                  <a:gd name="connsiteY4-38" fmla="*/ 2409372 h 2409372"/>
                  <a:gd name="connsiteX0-39" fmla="*/ 12874171 w 12874171"/>
                  <a:gd name="connsiteY0-40" fmla="*/ 0 h 2409372"/>
                  <a:gd name="connsiteX1-41" fmla="*/ 8461828 w 12874171"/>
                  <a:gd name="connsiteY1-42" fmla="*/ 1320800 h 2409372"/>
                  <a:gd name="connsiteX2-43" fmla="*/ 5646057 w 12874171"/>
                  <a:gd name="connsiteY2-44" fmla="*/ 754743 h 2409372"/>
                  <a:gd name="connsiteX3-45" fmla="*/ 2432213 w 12874171"/>
                  <a:gd name="connsiteY3-46" fmla="*/ 1826468 h 2409372"/>
                  <a:gd name="connsiteX4-47" fmla="*/ 0 w 12874171"/>
                  <a:gd name="connsiteY4-48" fmla="*/ 2409372 h 2409372"/>
                  <a:gd name="connsiteX0-49" fmla="*/ 12874171 w 12874171"/>
                  <a:gd name="connsiteY0-50" fmla="*/ 0 h 2409372"/>
                  <a:gd name="connsiteX1-51" fmla="*/ 8461828 w 12874171"/>
                  <a:gd name="connsiteY1-52" fmla="*/ 1320800 h 2409372"/>
                  <a:gd name="connsiteX2-53" fmla="*/ 5646057 w 12874171"/>
                  <a:gd name="connsiteY2-54" fmla="*/ 754743 h 2409372"/>
                  <a:gd name="connsiteX3-55" fmla="*/ 2432213 w 12874171"/>
                  <a:gd name="connsiteY3-56" fmla="*/ 1826468 h 2409372"/>
                  <a:gd name="connsiteX4-57" fmla="*/ 0 w 12874171"/>
                  <a:gd name="connsiteY4-58" fmla="*/ 2409372 h 2409372"/>
                  <a:gd name="connsiteX0-59" fmla="*/ 12874171 w 12874171"/>
                  <a:gd name="connsiteY0-60" fmla="*/ 0 h 2409372"/>
                  <a:gd name="connsiteX1-61" fmla="*/ 8461828 w 12874171"/>
                  <a:gd name="connsiteY1-62" fmla="*/ 1320800 h 2409372"/>
                  <a:gd name="connsiteX2-63" fmla="*/ 5646057 w 12874171"/>
                  <a:gd name="connsiteY2-64" fmla="*/ 754743 h 2409372"/>
                  <a:gd name="connsiteX3-65" fmla="*/ 2432213 w 12874171"/>
                  <a:gd name="connsiteY3-66" fmla="*/ 1826468 h 2409372"/>
                  <a:gd name="connsiteX4-67" fmla="*/ 0 w 12874171"/>
                  <a:gd name="connsiteY4-68" fmla="*/ 2409372 h 2409372"/>
                  <a:gd name="connsiteX0-69" fmla="*/ 13125162 w 13125162"/>
                  <a:gd name="connsiteY0-70" fmla="*/ 0 h 1833268"/>
                  <a:gd name="connsiteX1-71" fmla="*/ 8712819 w 13125162"/>
                  <a:gd name="connsiteY1-72" fmla="*/ 1320800 h 1833268"/>
                  <a:gd name="connsiteX2-73" fmla="*/ 5897048 w 13125162"/>
                  <a:gd name="connsiteY2-74" fmla="*/ 754743 h 1833268"/>
                  <a:gd name="connsiteX3-75" fmla="*/ 2683204 w 13125162"/>
                  <a:gd name="connsiteY3-76" fmla="*/ 1826468 h 1833268"/>
                  <a:gd name="connsiteX4-77" fmla="*/ 0 w 13125162"/>
                  <a:gd name="connsiteY4-78" fmla="*/ 1267537 h 18332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125162" h="1833268">
                    <a:moveTo>
                      <a:pt x="13125162" y="0"/>
                    </a:moveTo>
                    <a:cubicBezTo>
                      <a:pt x="11521333" y="597505"/>
                      <a:pt x="10251334" y="1441753"/>
                      <a:pt x="8712819" y="1320800"/>
                    </a:cubicBezTo>
                    <a:cubicBezTo>
                      <a:pt x="7174304" y="1199847"/>
                      <a:pt x="6901984" y="670465"/>
                      <a:pt x="5897048" y="754743"/>
                    </a:cubicBezTo>
                    <a:cubicBezTo>
                      <a:pt x="4892112" y="839021"/>
                      <a:pt x="3666045" y="1741002"/>
                      <a:pt x="2683204" y="1826468"/>
                    </a:cubicBezTo>
                    <a:cubicBezTo>
                      <a:pt x="1700363" y="1911934"/>
                      <a:pt x="318859" y="1161687"/>
                      <a:pt x="0" y="1267537"/>
                    </a:cubicBezTo>
                  </a:path>
                </a:pathLst>
              </a:custGeom>
              <a:noFill/>
              <a:ln w="25400">
                <a:gradFill>
                  <a:gsLst>
                    <a:gs pos="0">
                      <a:schemeClr val="bg1">
                        <a:lumMod val="75000"/>
                      </a:schemeClr>
                    </a:gs>
                    <a:gs pos="55000">
                      <a:schemeClr val="bg1">
                        <a:lumMod val="75000"/>
                        <a:alpha val="0"/>
                      </a:schemeClr>
                    </a:gs>
                    <a:gs pos="100000">
                      <a:schemeClr val="bg1">
                        <a:lumMod val="75000"/>
                        <a:alpha val="6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28" name="任意多边形: 形状 16"/>
              <p:cNvSpPr/>
              <p:nvPr/>
            </p:nvSpPr>
            <p:spPr>
              <a:xfrm>
                <a:off x="-493504" y="1536060"/>
                <a:ext cx="14281239" cy="2945152"/>
              </a:xfrm>
              <a:custGeom>
                <a:avLst/>
                <a:gdLst>
                  <a:gd name="connsiteX0" fmla="*/ 0 w 13201650"/>
                  <a:gd name="connsiteY0" fmla="*/ 1847850 h 2174032"/>
                  <a:gd name="connsiteX1" fmla="*/ 2705100 w 13201650"/>
                  <a:gd name="connsiteY1" fmla="*/ 2133600 h 2174032"/>
                  <a:gd name="connsiteX2" fmla="*/ 6229350 w 13201650"/>
                  <a:gd name="connsiteY2" fmla="*/ 1066800 h 2174032"/>
                  <a:gd name="connsiteX3" fmla="*/ 10039350 w 13201650"/>
                  <a:gd name="connsiteY3" fmla="*/ 1543050 h 2174032"/>
                  <a:gd name="connsiteX4" fmla="*/ 13201650 w 13201650"/>
                  <a:gd name="connsiteY4" fmla="*/ 0 h 2174032"/>
                  <a:gd name="connsiteX0-1" fmla="*/ 0 w 13201650"/>
                  <a:gd name="connsiteY0-2" fmla="*/ 1847850 h 2174032"/>
                  <a:gd name="connsiteX1-3" fmla="*/ 2705100 w 13201650"/>
                  <a:gd name="connsiteY1-4" fmla="*/ 2133600 h 2174032"/>
                  <a:gd name="connsiteX2-5" fmla="*/ 6229350 w 13201650"/>
                  <a:gd name="connsiteY2-6" fmla="*/ 1066800 h 2174032"/>
                  <a:gd name="connsiteX3-7" fmla="*/ 9691007 w 13201650"/>
                  <a:gd name="connsiteY3-8" fmla="*/ 1514021 h 2174032"/>
                  <a:gd name="connsiteX4-9" fmla="*/ 13201650 w 13201650"/>
                  <a:gd name="connsiteY4-10" fmla="*/ 0 h 2174032"/>
                  <a:gd name="connsiteX0-11" fmla="*/ 0 w 13245193"/>
                  <a:gd name="connsiteY0-12" fmla="*/ 1847850 h 2174032"/>
                  <a:gd name="connsiteX1-13" fmla="*/ 2705100 w 13245193"/>
                  <a:gd name="connsiteY1-14" fmla="*/ 2133600 h 2174032"/>
                  <a:gd name="connsiteX2-15" fmla="*/ 6229350 w 13245193"/>
                  <a:gd name="connsiteY2-16" fmla="*/ 1066800 h 2174032"/>
                  <a:gd name="connsiteX3-17" fmla="*/ 9691007 w 13245193"/>
                  <a:gd name="connsiteY3-18" fmla="*/ 1514021 h 2174032"/>
                  <a:gd name="connsiteX4-19" fmla="*/ 13245193 w 13245193"/>
                  <a:gd name="connsiteY4-20" fmla="*/ 0 h 2174032"/>
                  <a:gd name="connsiteX0-21" fmla="*/ 0 w 13245193"/>
                  <a:gd name="connsiteY0-22" fmla="*/ 1847850 h 2174032"/>
                  <a:gd name="connsiteX1-23" fmla="*/ 2705100 w 13245193"/>
                  <a:gd name="connsiteY1-24" fmla="*/ 2133600 h 2174032"/>
                  <a:gd name="connsiteX2-25" fmla="*/ 6272893 w 13245193"/>
                  <a:gd name="connsiteY2-26" fmla="*/ 1066800 h 2174032"/>
                  <a:gd name="connsiteX3-27" fmla="*/ 9691007 w 13245193"/>
                  <a:gd name="connsiteY3-28" fmla="*/ 1514021 h 2174032"/>
                  <a:gd name="connsiteX4-29" fmla="*/ 13245193 w 13245193"/>
                  <a:gd name="connsiteY4-30" fmla="*/ 0 h 2174032"/>
                  <a:gd name="connsiteX0-31" fmla="*/ 0 w 13245193"/>
                  <a:gd name="connsiteY0-32" fmla="*/ 1847850 h 2124182"/>
                  <a:gd name="connsiteX1-33" fmla="*/ 2559957 w 13245193"/>
                  <a:gd name="connsiteY1-34" fmla="*/ 2075543 h 2124182"/>
                  <a:gd name="connsiteX2-35" fmla="*/ 6272893 w 13245193"/>
                  <a:gd name="connsiteY2-36" fmla="*/ 1066800 h 2124182"/>
                  <a:gd name="connsiteX3-37" fmla="*/ 9691007 w 13245193"/>
                  <a:gd name="connsiteY3-38" fmla="*/ 1514021 h 2124182"/>
                  <a:gd name="connsiteX4-39" fmla="*/ 13245193 w 13245193"/>
                  <a:gd name="connsiteY4-40" fmla="*/ 0 h 2124182"/>
                  <a:gd name="connsiteX0-41" fmla="*/ 185020 w 13430213"/>
                  <a:gd name="connsiteY0-42" fmla="*/ 1847850 h 2138259"/>
                  <a:gd name="connsiteX1-43" fmla="*/ 186834 w 13430213"/>
                  <a:gd name="connsiteY1-44" fmla="*/ 2011136 h 2138259"/>
                  <a:gd name="connsiteX2-45" fmla="*/ 2744977 w 13430213"/>
                  <a:gd name="connsiteY2-46" fmla="*/ 2075543 h 2138259"/>
                  <a:gd name="connsiteX3-47" fmla="*/ 6457913 w 13430213"/>
                  <a:gd name="connsiteY3-48" fmla="*/ 1066800 h 2138259"/>
                  <a:gd name="connsiteX4-49" fmla="*/ 9876027 w 13430213"/>
                  <a:gd name="connsiteY4-50" fmla="*/ 1514021 h 2138259"/>
                  <a:gd name="connsiteX5" fmla="*/ 13430213 w 13430213"/>
                  <a:gd name="connsiteY5" fmla="*/ 0 h 2138259"/>
                  <a:gd name="connsiteX0-51" fmla="*/ 185020 w 13430213"/>
                  <a:gd name="connsiteY0-52" fmla="*/ 1847850 h 2138259"/>
                  <a:gd name="connsiteX1-53" fmla="*/ 186834 w 13430213"/>
                  <a:gd name="connsiteY1-54" fmla="*/ 2011136 h 2138259"/>
                  <a:gd name="connsiteX2-55" fmla="*/ 2744977 w 13430213"/>
                  <a:gd name="connsiteY2-56" fmla="*/ 2075543 h 2138259"/>
                  <a:gd name="connsiteX3-57" fmla="*/ 6457913 w 13430213"/>
                  <a:gd name="connsiteY3-58" fmla="*/ 1066800 h 2138259"/>
                  <a:gd name="connsiteX4-59" fmla="*/ 9876027 w 13430213"/>
                  <a:gd name="connsiteY4-60" fmla="*/ 1514021 h 2138259"/>
                  <a:gd name="connsiteX5-61" fmla="*/ 13430213 w 13430213"/>
                  <a:gd name="connsiteY5-62" fmla="*/ 0 h 2138259"/>
                  <a:gd name="connsiteX0-63" fmla="*/ 0 w 13243379"/>
                  <a:gd name="connsiteY0-64" fmla="*/ 2011136 h 2138259"/>
                  <a:gd name="connsiteX1-65" fmla="*/ 2558143 w 13243379"/>
                  <a:gd name="connsiteY1-66" fmla="*/ 2075543 h 2138259"/>
                  <a:gd name="connsiteX2-67" fmla="*/ 6271079 w 13243379"/>
                  <a:gd name="connsiteY2-68" fmla="*/ 1066800 h 2138259"/>
                  <a:gd name="connsiteX3-69" fmla="*/ 9689193 w 13243379"/>
                  <a:gd name="connsiteY3-70" fmla="*/ 1514021 h 2138259"/>
                  <a:gd name="connsiteX4-71" fmla="*/ 13243379 w 13243379"/>
                  <a:gd name="connsiteY4-72" fmla="*/ 0 h 2138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43379" h="2138259">
                    <a:moveTo>
                      <a:pt x="0" y="2011136"/>
                    </a:moveTo>
                    <a:cubicBezTo>
                      <a:pt x="426660" y="2049085"/>
                      <a:pt x="1512963" y="2232932"/>
                      <a:pt x="2558143" y="2075543"/>
                    </a:cubicBezTo>
                    <a:cubicBezTo>
                      <a:pt x="3603323" y="1918154"/>
                      <a:pt x="5169657" y="1305530"/>
                      <a:pt x="6271079" y="1066800"/>
                    </a:cubicBezTo>
                    <a:cubicBezTo>
                      <a:pt x="7372501" y="828070"/>
                      <a:pt x="8527143" y="1691821"/>
                      <a:pt x="9689193" y="1514021"/>
                    </a:cubicBezTo>
                    <a:cubicBezTo>
                      <a:pt x="10851243" y="1336221"/>
                      <a:pt x="12243254" y="682625"/>
                      <a:pt x="13243379"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grpSp>
        <p:sp>
          <p:nvSpPr>
            <p:cNvPr id="32" name="文本框 31"/>
            <p:cNvSpPr txBox="1"/>
            <p:nvPr/>
          </p:nvSpPr>
          <p:spPr>
            <a:xfrm>
              <a:off x="779" y="4811"/>
              <a:ext cx="2313"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一</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cxnSp>
          <p:nvCxnSpPr>
            <p:cNvPr id="37" name="直接连接符 36"/>
            <p:cNvCxnSpPr/>
            <p:nvPr/>
          </p:nvCxnSpPr>
          <p:spPr>
            <a:xfrm>
              <a:off x="525" y="5066"/>
              <a:ext cx="0" cy="2324"/>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79" y="5344"/>
              <a:ext cx="2694" cy="1810"/>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掌握历史主动，在新时代更好坚持和发展中国特色社会主义</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39" name="椭圆 38"/>
            <p:cNvSpPr/>
            <p:nvPr/>
          </p:nvSpPr>
          <p:spPr>
            <a:xfrm>
              <a:off x="367" y="7292"/>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cxnSp>
          <p:nvCxnSpPr>
            <p:cNvPr id="40" name="直接连接符 39"/>
            <p:cNvCxnSpPr/>
            <p:nvPr/>
          </p:nvCxnSpPr>
          <p:spPr>
            <a:xfrm flipH="1" flipV="1">
              <a:off x="2413" y="7410"/>
              <a:ext cx="0" cy="1746"/>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521" y="8358"/>
              <a:ext cx="2313"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二</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42" name="文本框 41"/>
            <p:cNvSpPr txBox="1"/>
            <p:nvPr/>
          </p:nvSpPr>
          <p:spPr>
            <a:xfrm>
              <a:off x="2522" y="8891"/>
              <a:ext cx="2313" cy="981"/>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坚持党的全面领导</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43" name="椭圆 42"/>
            <p:cNvSpPr/>
            <p:nvPr/>
          </p:nvSpPr>
          <p:spPr>
            <a:xfrm>
              <a:off x="2253" y="7281"/>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44" name="文本框 43"/>
            <p:cNvSpPr txBox="1"/>
            <p:nvPr/>
          </p:nvSpPr>
          <p:spPr>
            <a:xfrm>
              <a:off x="4293" y="4386"/>
              <a:ext cx="2313"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三</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cxnSp>
          <p:nvCxnSpPr>
            <p:cNvPr id="45" name="直接连接符 44"/>
            <p:cNvCxnSpPr/>
            <p:nvPr/>
          </p:nvCxnSpPr>
          <p:spPr>
            <a:xfrm>
              <a:off x="4153" y="4743"/>
              <a:ext cx="0" cy="2135"/>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293" y="4919"/>
              <a:ext cx="2313" cy="981"/>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始终坚持人民至上</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47" name="椭圆 46"/>
            <p:cNvSpPr/>
            <p:nvPr/>
          </p:nvSpPr>
          <p:spPr>
            <a:xfrm>
              <a:off x="3995" y="6870"/>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cxnSp>
          <p:nvCxnSpPr>
            <p:cNvPr id="48" name="直接连接符 47"/>
            <p:cNvCxnSpPr/>
            <p:nvPr/>
          </p:nvCxnSpPr>
          <p:spPr>
            <a:xfrm flipV="1">
              <a:off x="5927" y="6513"/>
              <a:ext cx="0" cy="1483"/>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035" y="7269"/>
              <a:ext cx="2313"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四</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50" name="文本框 49"/>
            <p:cNvSpPr txBox="1"/>
            <p:nvPr/>
          </p:nvSpPr>
          <p:spPr>
            <a:xfrm>
              <a:off x="6035" y="7802"/>
              <a:ext cx="2325" cy="567"/>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坚持敢于斗争</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51" name="椭圆 50"/>
            <p:cNvSpPr/>
            <p:nvPr/>
          </p:nvSpPr>
          <p:spPr>
            <a:xfrm>
              <a:off x="5767" y="6281"/>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52" name="文本框 51"/>
            <p:cNvSpPr txBox="1"/>
            <p:nvPr/>
          </p:nvSpPr>
          <p:spPr>
            <a:xfrm>
              <a:off x="7922" y="3354"/>
              <a:ext cx="2313"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五</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cxnSp>
          <p:nvCxnSpPr>
            <p:cNvPr id="53" name="直接连接符 52"/>
            <p:cNvCxnSpPr/>
            <p:nvPr/>
          </p:nvCxnSpPr>
          <p:spPr>
            <a:xfrm>
              <a:off x="7667" y="3672"/>
              <a:ext cx="0" cy="2141"/>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922" y="3888"/>
              <a:ext cx="2423" cy="1396"/>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统筹疫情防控和经济社会发展</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56" name="椭圆 55"/>
            <p:cNvSpPr/>
            <p:nvPr/>
          </p:nvSpPr>
          <p:spPr>
            <a:xfrm>
              <a:off x="7508" y="5501"/>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66" name="文本框 65"/>
            <p:cNvSpPr txBox="1"/>
            <p:nvPr/>
          </p:nvSpPr>
          <p:spPr>
            <a:xfrm>
              <a:off x="9705" y="7742"/>
              <a:ext cx="2313"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六</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67" name="文本框 66"/>
            <p:cNvSpPr txBox="1"/>
            <p:nvPr/>
          </p:nvSpPr>
          <p:spPr>
            <a:xfrm>
              <a:off x="9716" y="8276"/>
              <a:ext cx="2794" cy="1810"/>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全面建成小康社会，开启全面建设社会主义现代化国家新征程</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cxnSp>
          <p:nvCxnSpPr>
            <p:cNvPr id="64" name="直接连接符 63"/>
            <p:cNvCxnSpPr/>
            <p:nvPr/>
          </p:nvCxnSpPr>
          <p:spPr>
            <a:xfrm flipV="1">
              <a:off x="9555" y="5147"/>
              <a:ext cx="0" cy="3362"/>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9395" y="4915"/>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cxnSp>
          <p:nvCxnSpPr>
            <p:cNvPr id="71" name="直接连接符 70"/>
            <p:cNvCxnSpPr/>
            <p:nvPr/>
          </p:nvCxnSpPr>
          <p:spPr>
            <a:xfrm>
              <a:off x="11337" y="3729"/>
              <a:ext cx="0" cy="2410"/>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1439" y="3457"/>
              <a:ext cx="2313"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七</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73" name="文本框 72"/>
            <p:cNvSpPr txBox="1"/>
            <p:nvPr/>
          </p:nvSpPr>
          <p:spPr>
            <a:xfrm>
              <a:off x="11439" y="3991"/>
              <a:ext cx="2435" cy="1810"/>
            </a:xfrm>
            <a:prstGeom prst="rect">
              <a:avLst/>
            </a:prstGeom>
            <a:noFill/>
          </p:spPr>
          <p:txBody>
            <a:bodyPr wrap="square" lIns="36195" rIns="0">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把握新发展阶段，贯彻新发展理念，构建新发展格局</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74" name="椭圆 73"/>
            <p:cNvSpPr/>
            <p:nvPr/>
          </p:nvSpPr>
          <p:spPr>
            <a:xfrm>
              <a:off x="11179" y="5431"/>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107" name="文本框 106"/>
            <p:cNvSpPr txBox="1"/>
            <p:nvPr/>
          </p:nvSpPr>
          <p:spPr>
            <a:xfrm>
              <a:off x="13223" y="6929"/>
              <a:ext cx="2313"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八</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108" name="文本框 107"/>
            <p:cNvSpPr txBox="1"/>
            <p:nvPr/>
          </p:nvSpPr>
          <p:spPr>
            <a:xfrm>
              <a:off x="13234" y="7462"/>
              <a:ext cx="2302" cy="1396"/>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坚定不移走高质量发展之路</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cxnSp>
          <p:nvCxnSpPr>
            <p:cNvPr id="105" name="直接连接符 104"/>
            <p:cNvCxnSpPr/>
            <p:nvPr/>
          </p:nvCxnSpPr>
          <p:spPr>
            <a:xfrm flipV="1">
              <a:off x="13073" y="6229"/>
              <a:ext cx="0" cy="1410"/>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104" name="椭圆 103"/>
            <p:cNvSpPr/>
            <p:nvPr/>
          </p:nvSpPr>
          <p:spPr>
            <a:xfrm>
              <a:off x="12913" y="6051"/>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cxnSp>
          <p:nvCxnSpPr>
            <p:cNvPr id="110" name="直接连接符 109"/>
            <p:cNvCxnSpPr/>
            <p:nvPr/>
          </p:nvCxnSpPr>
          <p:spPr>
            <a:xfrm>
              <a:off x="14855" y="2457"/>
              <a:ext cx="0" cy="3431"/>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14957" y="2645"/>
              <a:ext cx="2164" cy="981"/>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全面深化改革开放</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113" name="椭圆 112"/>
            <p:cNvSpPr/>
            <p:nvPr/>
          </p:nvSpPr>
          <p:spPr>
            <a:xfrm>
              <a:off x="14697" y="5881"/>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54" name="文本框 53"/>
            <p:cNvSpPr txBox="1"/>
            <p:nvPr/>
          </p:nvSpPr>
          <p:spPr>
            <a:xfrm>
              <a:off x="16791" y="6110"/>
              <a:ext cx="2313" cy="567"/>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57" name="文本框 56"/>
            <p:cNvSpPr txBox="1"/>
            <p:nvPr/>
          </p:nvSpPr>
          <p:spPr>
            <a:xfrm>
              <a:off x="16802" y="6643"/>
              <a:ext cx="2302" cy="1396"/>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积极发展全过程人民民主</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cxnSp>
          <p:nvCxnSpPr>
            <p:cNvPr id="59" name="直接连接符 58"/>
            <p:cNvCxnSpPr/>
            <p:nvPr/>
          </p:nvCxnSpPr>
          <p:spPr>
            <a:xfrm flipV="1">
              <a:off x="16641" y="5410"/>
              <a:ext cx="0" cy="1410"/>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16482" y="5233"/>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3" name="文本框 2"/>
            <p:cNvSpPr txBox="1"/>
            <p:nvPr/>
          </p:nvSpPr>
          <p:spPr>
            <a:xfrm>
              <a:off x="18332" y="1494"/>
              <a:ext cx="2414" cy="567"/>
            </a:xfrm>
            <a:prstGeom prst="rect">
              <a:avLst/>
            </a:prstGeom>
            <a:noFill/>
          </p:spPr>
          <p:txBody>
            <a:bodyPr wrap="square">
              <a:spAutoFit/>
            </a:bodyPr>
            <a:p>
              <a:r>
                <a:rPr kumimoji="0" lang="zh-CN" altLang="en-US"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十一</a:t>
              </a:r>
              <a:endParaRPr kumimoji="0" lang="zh-CN" altLang="en-US"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cxnSp>
          <p:nvCxnSpPr>
            <p:cNvPr id="4" name="直接连接符 3"/>
            <p:cNvCxnSpPr/>
            <p:nvPr/>
          </p:nvCxnSpPr>
          <p:spPr>
            <a:xfrm>
              <a:off x="18170" y="2112"/>
              <a:ext cx="0" cy="2274"/>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8227" y="2114"/>
              <a:ext cx="1885" cy="1396"/>
            </a:xfrm>
            <a:prstGeom prst="rect">
              <a:avLst/>
            </a:prstGeom>
            <a:noFill/>
          </p:spPr>
          <p:txBody>
            <a:bodyPr wrap="square" lIns="36195" rIns="36195">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加快建设社会主义法治国家</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6" name="椭圆 5"/>
            <p:cNvSpPr/>
            <p:nvPr/>
          </p:nvSpPr>
          <p:spPr>
            <a:xfrm>
              <a:off x="18012" y="4275"/>
              <a:ext cx="320"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grpSp>
      <p:sp>
        <p:nvSpPr>
          <p:cNvPr id="8" name="文本框 7"/>
          <p:cNvSpPr txBox="1"/>
          <p:nvPr/>
        </p:nvSpPr>
        <p:spPr>
          <a:xfrm>
            <a:off x="147955" y="154940"/>
            <a:ext cx="10365740" cy="460375"/>
          </a:xfrm>
          <a:prstGeom prst="rect">
            <a:avLst/>
          </a:prstGeom>
          <a:noFill/>
        </p:spPr>
        <p:txBody>
          <a:bodyPr wrap="square" rtlCol="0">
            <a:spAutoFit/>
          </a:bodyPr>
          <a:p>
            <a:pPr lvl="0" algn="l"/>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ea typeface="方正黑体_GBK" panose="02000000000000000000" charset="-122"/>
                <a:cs typeface="+mn-ea"/>
                <a:sym typeface="+mn-ea"/>
              </a:rPr>
              <a:t>主要框架</a:t>
            </a:r>
            <a:endPar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ea typeface="方正黑体_GBK" panose="02000000000000000000" charset="-122"/>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2167" y="889693"/>
            <a:ext cx="7071231" cy="1129665"/>
          </a:xfrm>
          <a:prstGeom prst="rect">
            <a:avLst/>
          </a:prstGeom>
          <a:noFill/>
        </p:spPr>
        <p:txBody>
          <a:bodyPr wrap="square">
            <a:spAutoFit/>
          </a:bodyPr>
          <a:p>
            <a:pPr indent="0" fontAlgn="auto">
              <a:lnSpc>
                <a:spcPct val="125000"/>
              </a:lnSpc>
            </a:pPr>
            <a:r>
              <a:rPr lang="zh-CN" altLang="en-US">
                <a:latin typeface="方正黑体_GBK" panose="02000000000000000000" charset="-122"/>
                <a:ea typeface="方正黑体_GBK" panose="02000000000000000000" charset="-122"/>
                <a:cs typeface="方正黑体_GBK" panose="02000000000000000000" charset="-122"/>
                <a:sym typeface="+mn-ea"/>
              </a:rPr>
              <a:t>《习近平谈治国理政》第四卷收入了习近平总书记在2020年2月3日至2022年5月10日期间的讲话、谈话、演讲、致辞、指示、贺信等109篇，分为21个专题。</a:t>
            </a:r>
            <a:endParaRPr kumimoji="0" lang="en-US" altLang="zh-CN" i="0" u="none" strike="noStrike" kern="1200" cap="none" spc="0" normalizeH="0" baseline="0" noProof="0" dirty="0">
              <a:ln>
                <a:noFill/>
              </a:ln>
              <a:solidFill>
                <a:schemeClr val="tx1">
                  <a:lumMod val="75000"/>
                  <a:lumOff val="25000"/>
                </a:schemeClr>
              </a:solidFill>
              <a:effectLst/>
              <a:uLnTx/>
              <a:uFillTx/>
              <a:latin typeface="+mj-ea"/>
              <a:ea typeface="+mj-ea"/>
              <a:cs typeface="+mn-cs"/>
            </a:endParaRPr>
          </a:p>
        </p:txBody>
      </p:sp>
      <p:sp>
        <p:nvSpPr>
          <p:cNvPr id="114" name="文本框 113"/>
          <p:cNvSpPr txBox="1"/>
          <p:nvPr/>
        </p:nvSpPr>
        <p:spPr>
          <a:xfrm>
            <a:off x="9564176" y="1286030"/>
            <a:ext cx="1532631" cy="337185"/>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二十</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grpSp>
        <p:nvGrpSpPr>
          <p:cNvPr id="12" name="组合 11"/>
          <p:cNvGrpSpPr/>
          <p:nvPr/>
        </p:nvGrpSpPr>
        <p:grpSpPr>
          <a:xfrm>
            <a:off x="-802005" y="1560195"/>
            <a:ext cx="13518515" cy="4669152"/>
            <a:chOff x="-765" y="2457"/>
            <a:chExt cx="22215" cy="7353"/>
          </a:xfrm>
        </p:grpSpPr>
        <p:sp>
          <p:nvSpPr>
            <p:cNvPr id="18" name="任意多边形: 形状 19"/>
            <p:cNvSpPr/>
            <p:nvPr/>
          </p:nvSpPr>
          <p:spPr>
            <a:xfrm>
              <a:off x="626" y="5259"/>
              <a:ext cx="20824" cy="2196"/>
            </a:xfrm>
            <a:custGeom>
              <a:avLst/>
              <a:gdLst>
                <a:gd name="connsiteX0" fmla="*/ 0 w 12583886"/>
                <a:gd name="connsiteY0" fmla="*/ 828439 h 828439"/>
                <a:gd name="connsiteX1" fmla="*/ 4005943 w 12583886"/>
                <a:gd name="connsiteY1" fmla="*/ 1124 h 828439"/>
                <a:gd name="connsiteX2" fmla="*/ 8868229 w 12583886"/>
                <a:gd name="connsiteY2" fmla="*/ 639753 h 828439"/>
                <a:gd name="connsiteX3" fmla="*/ 12583886 w 12583886"/>
                <a:gd name="connsiteY3" fmla="*/ 189810 h 828439"/>
                <a:gd name="connsiteX0-1" fmla="*/ 0 w 12583886"/>
                <a:gd name="connsiteY0-2" fmla="*/ 828520 h 828520"/>
                <a:gd name="connsiteX1-3" fmla="*/ 4005943 w 12583886"/>
                <a:gd name="connsiteY1-4" fmla="*/ 1205 h 828520"/>
                <a:gd name="connsiteX2-5" fmla="*/ 8868229 w 12583886"/>
                <a:gd name="connsiteY2-6" fmla="*/ 639834 h 828520"/>
                <a:gd name="connsiteX3-7" fmla="*/ 11076925 w 12583886"/>
                <a:gd name="connsiteY3-8" fmla="*/ 460175 h 828520"/>
                <a:gd name="connsiteX4" fmla="*/ 12583886 w 12583886"/>
                <a:gd name="connsiteY4" fmla="*/ 189891 h 828520"/>
                <a:gd name="connsiteX0-9" fmla="*/ 0 w 12583886"/>
                <a:gd name="connsiteY0-10" fmla="*/ 828520 h 828520"/>
                <a:gd name="connsiteX1-11" fmla="*/ 4005943 w 12583886"/>
                <a:gd name="connsiteY1-12" fmla="*/ 1205 h 828520"/>
                <a:gd name="connsiteX2-13" fmla="*/ 8868229 w 12583886"/>
                <a:gd name="connsiteY2-14" fmla="*/ 639834 h 828520"/>
                <a:gd name="connsiteX3-15" fmla="*/ 11023917 w 12583886"/>
                <a:gd name="connsiteY3-16" fmla="*/ 168627 h 828520"/>
                <a:gd name="connsiteX4-17" fmla="*/ 12583886 w 12583886"/>
                <a:gd name="connsiteY4-18" fmla="*/ 189891 h 828520"/>
                <a:gd name="connsiteX0-19" fmla="*/ 0 w 12583886"/>
                <a:gd name="connsiteY0-20" fmla="*/ 1388403 h 1388403"/>
                <a:gd name="connsiteX1-21" fmla="*/ 4005943 w 12583886"/>
                <a:gd name="connsiteY1-22" fmla="*/ 561088 h 1388403"/>
                <a:gd name="connsiteX2-23" fmla="*/ 8868229 w 12583886"/>
                <a:gd name="connsiteY2-24" fmla="*/ 1199717 h 1388403"/>
                <a:gd name="connsiteX3-25" fmla="*/ 10681017 w 12583886"/>
                <a:gd name="connsiteY3-26" fmla="*/ 4610 h 1388403"/>
                <a:gd name="connsiteX4-27" fmla="*/ 12583886 w 12583886"/>
                <a:gd name="connsiteY4-28" fmla="*/ 749774 h 1388403"/>
                <a:gd name="connsiteX0-29" fmla="*/ 0 w 14279336"/>
                <a:gd name="connsiteY0-30" fmla="*/ 1394344 h 1394344"/>
                <a:gd name="connsiteX1-31" fmla="*/ 4005943 w 14279336"/>
                <a:gd name="connsiteY1-32" fmla="*/ 567029 h 1394344"/>
                <a:gd name="connsiteX2-33" fmla="*/ 8868229 w 14279336"/>
                <a:gd name="connsiteY2-34" fmla="*/ 1205658 h 1394344"/>
                <a:gd name="connsiteX3-35" fmla="*/ 10681017 w 14279336"/>
                <a:gd name="connsiteY3-36" fmla="*/ 10551 h 1394344"/>
                <a:gd name="connsiteX4-37" fmla="*/ 14279336 w 14279336"/>
                <a:gd name="connsiteY4-38" fmla="*/ 241365 h 1394344"/>
                <a:gd name="connsiteX0-39" fmla="*/ 0 w 14279336"/>
                <a:gd name="connsiteY0-40" fmla="*/ 1394344 h 1394344"/>
                <a:gd name="connsiteX1-41" fmla="*/ 4005943 w 14279336"/>
                <a:gd name="connsiteY1-42" fmla="*/ 567029 h 1394344"/>
                <a:gd name="connsiteX2-43" fmla="*/ 6791779 w 14279336"/>
                <a:gd name="connsiteY2-44" fmla="*/ 805608 h 1394344"/>
                <a:gd name="connsiteX3-45" fmla="*/ 10681017 w 14279336"/>
                <a:gd name="connsiteY3-46" fmla="*/ 10551 h 1394344"/>
                <a:gd name="connsiteX4-47" fmla="*/ 14279336 w 14279336"/>
                <a:gd name="connsiteY4-48" fmla="*/ 241365 h 1394344"/>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4279336" h="1394344">
                  <a:moveTo>
                    <a:pt x="0" y="1394344"/>
                  </a:moveTo>
                  <a:cubicBezTo>
                    <a:pt x="1263952" y="996410"/>
                    <a:pt x="2873980" y="665152"/>
                    <a:pt x="4005943" y="567029"/>
                  </a:cubicBezTo>
                  <a:cubicBezTo>
                    <a:pt x="5137906" y="468906"/>
                    <a:pt x="5613282" y="729113"/>
                    <a:pt x="6791779" y="805608"/>
                  </a:cubicBezTo>
                  <a:cubicBezTo>
                    <a:pt x="7970276" y="882103"/>
                    <a:pt x="10061741" y="85542"/>
                    <a:pt x="10681017" y="10551"/>
                  </a:cubicBezTo>
                  <a:cubicBezTo>
                    <a:pt x="11300293" y="-64439"/>
                    <a:pt x="14028176" y="286412"/>
                    <a:pt x="14279336" y="241365"/>
                  </a:cubicBezTo>
                </a:path>
              </a:pathLst>
            </a:custGeom>
            <a:noFill/>
            <a:ln>
              <a:gradFill>
                <a:gsLst>
                  <a:gs pos="42500">
                    <a:srgbClr val="D9D9D9">
                      <a:alpha val="10000"/>
                    </a:srgbClr>
                  </a:gs>
                  <a:gs pos="0">
                    <a:schemeClr val="bg1">
                      <a:lumMod val="85000"/>
                    </a:schemeClr>
                  </a:gs>
                  <a:gs pos="100000">
                    <a:schemeClr val="bg1">
                      <a:lumMod val="85000"/>
                      <a:alpha val="84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dirty="0">
                <a:latin typeface="方正黑体_GBK" panose="02000000000000000000" charset="-122"/>
                <a:ea typeface="方正黑体_GBK" panose="02000000000000000000" charset="-122"/>
              </a:endParaRPr>
            </a:p>
          </p:txBody>
        </p:sp>
        <p:grpSp>
          <p:nvGrpSpPr>
            <p:cNvPr id="22" name="组合 21"/>
            <p:cNvGrpSpPr/>
            <p:nvPr/>
          </p:nvGrpSpPr>
          <p:grpSpPr>
            <a:xfrm>
              <a:off x="-765" y="3888"/>
              <a:ext cx="21963" cy="4095"/>
              <a:chOff x="-580572" y="2169794"/>
              <a:chExt cx="14148330" cy="2600345"/>
            </a:xfrm>
          </p:grpSpPr>
          <p:sp>
            <p:nvSpPr>
              <p:cNvPr id="23" name="任意多边形: 形状 17"/>
              <p:cNvSpPr/>
              <p:nvPr/>
            </p:nvSpPr>
            <p:spPr>
              <a:xfrm>
                <a:off x="-232368" y="2946405"/>
                <a:ext cx="13407216" cy="1823734"/>
              </a:xfrm>
              <a:custGeom>
                <a:avLst/>
                <a:gdLst>
                  <a:gd name="connsiteX0" fmla="*/ 0 w 12714515"/>
                  <a:gd name="connsiteY0" fmla="*/ 1741714 h 1823738"/>
                  <a:gd name="connsiteX1" fmla="*/ 1799772 w 12714515"/>
                  <a:gd name="connsiteY1" fmla="*/ 1698171 h 1823738"/>
                  <a:gd name="connsiteX2" fmla="*/ 5573486 w 12714515"/>
                  <a:gd name="connsiteY2" fmla="*/ 551543 h 1823738"/>
                  <a:gd name="connsiteX3" fmla="*/ 8548915 w 12714515"/>
                  <a:gd name="connsiteY3" fmla="*/ 1001486 h 1823738"/>
                  <a:gd name="connsiteX4" fmla="*/ 10464800 w 12714515"/>
                  <a:gd name="connsiteY4" fmla="*/ 798286 h 1823738"/>
                  <a:gd name="connsiteX5" fmla="*/ 12714515 w 12714515"/>
                  <a:gd name="connsiteY5" fmla="*/ 0 h 182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14515" h="1823738">
                    <a:moveTo>
                      <a:pt x="0" y="1741714"/>
                    </a:moveTo>
                    <a:cubicBezTo>
                      <a:pt x="435429" y="1819123"/>
                      <a:pt x="870858" y="1896533"/>
                      <a:pt x="1799772" y="1698171"/>
                    </a:cubicBezTo>
                    <a:cubicBezTo>
                      <a:pt x="2728686" y="1499809"/>
                      <a:pt x="4448629" y="667657"/>
                      <a:pt x="5573486" y="551543"/>
                    </a:cubicBezTo>
                    <a:cubicBezTo>
                      <a:pt x="6698343" y="435429"/>
                      <a:pt x="7733696" y="960362"/>
                      <a:pt x="8548915" y="1001486"/>
                    </a:cubicBezTo>
                    <a:cubicBezTo>
                      <a:pt x="9364134" y="1042610"/>
                      <a:pt x="9770533" y="965200"/>
                      <a:pt x="10464800" y="798286"/>
                    </a:cubicBezTo>
                    <a:cubicBezTo>
                      <a:pt x="11159067" y="631372"/>
                      <a:pt x="11936791" y="315686"/>
                      <a:pt x="12714515" y="0"/>
                    </a:cubicBezTo>
                  </a:path>
                </a:pathLst>
              </a:custGeom>
              <a:noFill/>
              <a:ln w="19050">
                <a:gradFill>
                  <a:gsLst>
                    <a:gs pos="0">
                      <a:schemeClr val="bg1">
                        <a:lumMod val="75000"/>
                        <a:alpha val="24000"/>
                      </a:schemeClr>
                    </a:gs>
                    <a:gs pos="96000">
                      <a:schemeClr val="bg1">
                        <a:lumMod val="75000"/>
                        <a:alpha val="68000"/>
                      </a:schemeClr>
                    </a:gs>
                    <a:gs pos="52000">
                      <a:schemeClr val="bg1">
                        <a:lumMod val="75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25" name="任意多边形: 形状 20"/>
              <p:cNvSpPr/>
              <p:nvPr/>
            </p:nvSpPr>
            <p:spPr>
              <a:xfrm>
                <a:off x="-122523" y="3580501"/>
                <a:ext cx="13232232" cy="895123"/>
              </a:xfrm>
              <a:custGeom>
                <a:avLst/>
                <a:gdLst>
                  <a:gd name="connsiteX0" fmla="*/ 0 w 12772572"/>
                  <a:gd name="connsiteY0" fmla="*/ 1374673 h 1374673"/>
                  <a:gd name="connsiteX1" fmla="*/ 3120572 w 12772572"/>
                  <a:gd name="connsiteY1" fmla="*/ 663473 h 1374673"/>
                  <a:gd name="connsiteX2" fmla="*/ 5878286 w 12772572"/>
                  <a:gd name="connsiteY2" fmla="*/ 10330 h 1374673"/>
                  <a:gd name="connsiteX3" fmla="*/ 10116457 w 12772572"/>
                  <a:gd name="connsiteY3" fmla="*/ 1200501 h 1374673"/>
                  <a:gd name="connsiteX4" fmla="*/ 12772572 w 12772572"/>
                  <a:gd name="connsiteY4" fmla="*/ 866673 h 1374673"/>
                  <a:gd name="connsiteX0-1" fmla="*/ 0 w 12772572"/>
                  <a:gd name="connsiteY0-2" fmla="*/ 1368238 h 1368238"/>
                  <a:gd name="connsiteX1-3" fmla="*/ 2569030 w 12772572"/>
                  <a:gd name="connsiteY1-4" fmla="*/ 831209 h 1368238"/>
                  <a:gd name="connsiteX2-5" fmla="*/ 5878286 w 12772572"/>
                  <a:gd name="connsiteY2-6" fmla="*/ 3895 h 1368238"/>
                  <a:gd name="connsiteX3-7" fmla="*/ 10116457 w 12772572"/>
                  <a:gd name="connsiteY3-8" fmla="*/ 1194066 h 1368238"/>
                  <a:gd name="connsiteX4-9" fmla="*/ 12772572 w 12772572"/>
                  <a:gd name="connsiteY4-10" fmla="*/ 860238 h 1368238"/>
                  <a:gd name="connsiteX0-11" fmla="*/ 0 w 12772572"/>
                  <a:gd name="connsiteY0-12" fmla="*/ 1368238 h 1368238"/>
                  <a:gd name="connsiteX1-13" fmla="*/ 2569030 w 12772572"/>
                  <a:gd name="connsiteY1-14" fmla="*/ 831209 h 1368238"/>
                  <a:gd name="connsiteX2-15" fmla="*/ 5878286 w 12772572"/>
                  <a:gd name="connsiteY2-16" fmla="*/ 3895 h 1368238"/>
                  <a:gd name="connsiteX3-17" fmla="*/ 10116457 w 12772572"/>
                  <a:gd name="connsiteY3-18" fmla="*/ 1194066 h 1368238"/>
                  <a:gd name="connsiteX4-19" fmla="*/ 12772572 w 12772572"/>
                  <a:gd name="connsiteY4-20" fmla="*/ 860238 h 1368238"/>
                  <a:gd name="connsiteX0-21" fmla="*/ 0 w 12772572"/>
                  <a:gd name="connsiteY0-22" fmla="*/ 1367196 h 1367196"/>
                  <a:gd name="connsiteX1-23" fmla="*/ 2569030 w 12772572"/>
                  <a:gd name="connsiteY1-24" fmla="*/ 830167 h 1367196"/>
                  <a:gd name="connsiteX2-25" fmla="*/ 5878286 w 12772572"/>
                  <a:gd name="connsiteY2-26" fmla="*/ 2853 h 1367196"/>
                  <a:gd name="connsiteX3-27" fmla="*/ 10116457 w 12772572"/>
                  <a:gd name="connsiteY3-28" fmla="*/ 1193024 h 1367196"/>
                  <a:gd name="connsiteX4-29" fmla="*/ 12772572 w 12772572"/>
                  <a:gd name="connsiteY4-30" fmla="*/ 859196 h 13671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772572" h="1367196">
                    <a:moveTo>
                      <a:pt x="0" y="1367196"/>
                    </a:moveTo>
                    <a:cubicBezTo>
                      <a:pt x="1040191" y="1130129"/>
                      <a:pt x="1342573" y="796300"/>
                      <a:pt x="2569030" y="830167"/>
                    </a:cubicBezTo>
                    <a:cubicBezTo>
                      <a:pt x="3795487" y="864034"/>
                      <a:pt x="4620382" y="-57623"/>
                      <a:pt x="5878286" y="2853"/>
                    </a:cubicBezTo>
                    <a:cubicBezTo>
                      <a:pt x="7136191" y="63329"/>
                      <a:pt x="8967409" y="1050300"/>
                      <a:pt x="10116457" y="1193024"/>
                    </a:cubicBezTo>
                    <a:cubicBezTo>
                      <a:pt x="11265505" y="1335748"/>
                      <a:pt x="12019038" y="1097472"/>
                      <a:pt x="12772572" y="859196"/>
                    </a:cubicBezTo>
                  </a:path>
                </a:pathLst>
              </a:custGeom>
              <a:noFill/>
              <a:ln w="47625">
                <a:solidFill>
                  <a:schemeClr val="bg1">
                    <a:lumMod val="75000"/>
                    <a:alpha val="2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26" name="任意多边形: 形状 21"/>
              <p:cNvSpPr/>
              <p:nvPr/>
            </p:nvSpPr>
            <p:spPr>
              <a:xfrm flipH="1" flipV="1">
                <a:off x="-580572" y="3093628"/>
                <a:ext cx="14148330" cy="1529282"/>
              </a:xfrm>
              <a:custGeom>
                <a:avLst/>
                <a:gdLst>
                  <a:gd name="connsiteX0" fmla="*/ 12874171 w 12874171"/>
                  <a:gd name="connsiteY0" fmla="*/ 0 h 2409372"/>
                  <a:gd name="connsiteX1" fmla="*/ 8461828 w 12874171"/>
                  <a:gd name="connsiteY1" fmla="*/ 1320800 h 2409372"/>
                  <a:gd name="connsiteX2" fmla="*/ 5646057 w 12874171"/>
                  <a:gd name="connsiteY2" fmla="*/ 754743 h 2409372"/>
                  <a:gd name="connsiteX3" fmla="*/ 2264228 w 12874171"/>
                  <a:gd name="connsiteY3" fmla="*/ 1756229 h 2409372"/>
                  <a:gd name="connsiteX4" fmla="*/ 0 w 12874171"/>
                  <a:gd name="connsiteY4" fmla="*/ 2409372 h 2409372"/>
                  <a:gd name="connsiteX0-1" fmla="*/ 12874171 w 12874171"/>
                  <a:gd name="connsiteY0-2" fmla="*/ 0 h 2409372"/>
                  <a:gd name="connsiteX1-3" fmla="*/ 8461828 w 12874171"/>
                  <a:gd name="connsiteY1-4" fmla="*/ 1320800 h 2409372"/>
                  <a:gd name="connsiteX2-5" fmla="*/ 5646057 w 12874171"/>
                  <a:gd name="connsiteY2-6" fmla="*/ 754743 h 2409372"/>
                  <a:gd name="connsiteX3-7" fmla="*/ 2264228 w 12874171"/>
                  <a:gd name="connsiteY3-8" fmla="*/ 1756229 h 2409372"/>
                  <a:gd name="connsiteX4-9" fmla="*/ 0 w 12874171"/>
                  <a:gd name="connsiteY4-10" fmla="*/ 2409372 h 2409372"/>
                  <a:gd name="connsiteX0-11" fmla="*/ 12874171 w 12874171"/>
                  <a:gd name="connsiteY0-12" fmla="*/ 0 h 2409372"/>
                  <a:gd name="connsiteX1-13" fmla="*/ 8461828 w 12874171"/>
                  <a:gd name="connsiteY1-14" fmla="*/ 1320800 h 2409372"/>
                  <a:gd name="connsiteX2-15" fmla="*/ 5646057 w 12874171"/>
                  <a:gd name="connsiteY2-16" fmla="*/ 754743 h 2409372"/>
                  <a:gd name="connsiteX3-17" fmla="*/ 2387162 w 12874171"/>
                  <a:gd name="connsiteY3-18" fmla="*/ 2034619 h 2409372"/>
                  <a:gd name="connsiteX4-19" fmla="*/ 0 w 12874171"/>
                  <a:gd name="connsiteY4-20" fmla="*/ 2409372 h 2409372"/>
                  <a:gd name="connsiteX0-21" fmla="*/ 12874171 w 12874171"/>
                  <a:gd name="connsiteY0-22" fmla="*/ 0 h 2409372"/>
                  <a:gd name="connsiteX1-23" fmla="*/ 8461828 w 12874171"/>
                  <a:gd name="connsiteY1-24" fmla="*/ 1320800 h 2409372"/>
                  <a:gd name="connsiteX2-25" fmla="*/ 5646057 w 12874171"/>
                  <a:gd name="connsiteY2-26" fmla="*/ 754743 h 2409372"/>
                  <a:gd name="connsiteX3-27" fmla="*/ 0 w 12874171"/>
                  <a:gd name="connsiteY3-28" fmla="*/ 2409372 h 2409372"/>
                  <a:gd name="connsiteX0-29" fmla="*/ 12874171 w 12874171"/>
                  <a:gd name="connsiteY0-30" fmla="*/ 0 h 2409372"/>
                  <a:gd name="connsiteX1-31" fmla="*/ 8461828 w 12874171"/>
                  <a:gd name="connsiteY1-32" fmla="*/ 1320800 h 2409372"/>
                  <a:gd name="connsiteX2-33" fmla="*/ 5646057 w 12874171"/>
                  <a:gd name="connsiteY2-34" fmla="*/ 754743 h 2409372"/>
                  <a:gd name="connsiteX3-35" fmla="*/ 1913156 w 12874171"/>
                  <a:gd name="connsiteY3-36" fmla="*/ 1774269 h 2409372"/>
                  <a:gd name="connsiteX4-37" fmla="*/ 0 w 12874171"/>
                  <a:gd name="connsiteY4-38" fmla="*/ 2409372 h 2409372"/>
                  <a:gd name="connsiteX0-39" fmla="*/ 12874171 w 12874171"/>
                  <a:gd name="connsiteY0-40" fmla="*/ 0 h 2409372"/>
                  <a:gd name="connsiteX1-41" fmla="*/ 8461828 w 12874171"/>
                  <a:gd name="connsiteY1-42" fmla="*/ 1320800 h 2409372"/>
                  <a:gd name="connsiteX2-43" fmla="*/ 5646057 w 12874171"/>
                  <a:gd name="connsiteY2-44" fmla="*/ 754743 h 2409372"/>
                  <a:gd name="connsiteX3-45" fmla="*/ 2432213 w 12874171"/>
                  <a:gd name="connsiteY3-46" fmla="*/ 1826468 h 2409372"/>
                  <a:gd name="connsiteX4-47" fmla="*/ 0 w 12874171"/>
                  <a:gd name="connsiteY4-48" fmla="*/ 2409372 h 2409372"/>
                  <a:gd name="connsiteX0-49" fmla="*/ 12874171 w 12874171"/>
                  <a:gd name="connsiteY0-50" fmla="*/ 0 h 2409372"/>
                  <a:gd name="connsiteX1-51" fmla="*/ 8461828 w 12874171"/>
                  <a:gd name="connsiteY1-52" fmla="*/ 1320800 h 2409372"/>
                  <a:gd name="connsiteX2-53" fmla="*/ 5646057 w 12874171"/>
                  <a:gd name="connsiteY2-54" fmla="*/ 754743 h 2409372"/>
                  <a:gd name="connsiteX3-55" fmla="*/ 2432213 w 12874171"/>
                  <a:gd name="connsiteY3-56" fmla="*/ 1826468 h 2409372"/>
                  <a:gd name="connsiteX4-57" fmla="*/ 0 w 12874171"/>
                  <a:gd name="connsiteY4-58" fmla="*/ 2409372 h 2409372"/>
                  <a:gd name="connsiteX0-59" fmla="*/ 12874171 w 12874171"/>
                  <a:gd name="connsiteY0-60" fmla="*/ 0 h 2409372"/>
                  <a:gd name="connsiteX1-61" fmla="*/ 8461828 w 12874171"/>
                  <a:gd name="connsiteY1-62" fmla="*/ 1320800 h 2409372"/>
                  <a:gd name="connsiteX2-63" fmla="*/ 5646057 w 12874171"/>
                  <a:gd name="connsiteY2-64" fmla="*/ 754743 h 2409372"/>
                  <a:gd name="connsiteX3-65" fmla="*/ 2432213 w 12874171"/>
                  <a:gd name="connsiteY3-66" fmla="*/ 1826468 h 2409372"/>
                  <a:gd name="connsiteX4-67" fmla="*/ 0 w 12874171"/>
                  <a:gd name="connsiteY4-68" fmla="*/ 2409372 h 2409372"/>
                  <a:gd name="connsiteX0-69" fmla="*/ 13125162 w 13125162"/>
                  <a:gd name="connsiteY0-70" fmla="*/ 0 h 1833268"/>
                  <a:gd name="connsiteX1-71" fmla="*/ 8712819 w 13125162"/>
                  <a:gd name="connsiteY1-72" fmla="*/ 1320800 h 1833268"/>
                  <a:gd name="connsiteX2-73" fmla="*/ 5897048 w 13125162"/>
                  <a:gd name="connsiteY2-74" fmla="*/ 754743 h 1833268"/>
                  <a:gd name="connsiteX3-75" fmla="*/ 2683204 w 13125162"/>
                  <a:gd name="connsiteY3-76" fmla="*/ 1826468 h 1833268"/>
                  <a:gd name="connsiteX4-77" fmla="*/ 0 w 13125162"/>
                  <a:gd name="connsiteY4-78" fmla="*/ 1267537 h 18332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125162" h="1833268">
                    <a:moveTo>
                      <a:pt x="13125162" y="0"/>
                    </a:moveTo>
                    <a:cubicBezTo>
                      <a:pt x="11521333" y="597505"/>
                      <a:pt x="10251334" y="1441753"/>
                      <a:pt x="8712819" y="1320800"/>
                    </a:cubicBezTo>
                    <a:cubicBezTo>
                      <a:pt x="7174304" y="1199847"/>
                      <a:pt x="6901984" y="670465"/>
                      <a:pt x="5897048" y="754743"/>
                    </a:cubicBezTo>
                    <a:cubicBezTo>
                      <a:pt x="4892112" y="839021"/>
                      <a:pt x="3666045" y="1741002"/>
                      <a:pt x="2683204" y="1826468"/>
                    </a:cubicBezTo>
                    <a:cubicBezTo>
                      <a:pt x="1700363" y="1911934"/>
                      <a:pt x="318859" y="1161687"/>
                      <a:pt x="0" y="1267537"/>
                    </a:cubicBezTo>
                  </a:path>
                </a:pathLst>
              </a:custGeom>
              <a:noFill/>
              <a:ln w="25400">
                <a:gradFill>
                  <a:gsLst>
                    <a:gs pos="0">
                      <a:schemeClr val="bg1">
                        <a:lumMod val="75000"/>
                      </a:schemeClr>
                    </a:gs>
                    <a:gs pos="55000">
                      <a:schemeClr val="bg1">
                        <a:lumMod val="75000"/>
                        <a:alpha val="0"/>
                      </a:schemeClr>
                    </a:gs>
                    <a:gs pos="100000">
                      <a:schemeClr val="bg1">
                        <a:lumMod val="75000"/>
                        <a:alpha val="6000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28" name="任意多边形: 形状 16"/>
              <p:cNvSpPr/>
              <p:nvPr/>
            </p:nvSpPr>
            <p:spPr>
              <a:xfrm>
                <a:off x="-493185" y="2169794"/>
                <a:ext cx="13667361" cy="2311418"/>
              </a:xfrm>
              <a:custGeom>
                <a:avLst/>
                <a:gdLst>
                  <a:gd name="connsiteX0" fmla="*/ 0 w 13201650"/>
                  <a:gd name="connsiteY0" fmla="*/ 1847850 h 2174032"/>
                  <a:gd name="connsiteX1" fmla="*/ 2705100 w 13201650"/>
                  <a:gd name="connsiteY1" fmla="*/ 2133600 h 2174032"/>
                  <a:gd name="connsiteX2" fmla="*/ 6229350 w 13201650"/>
                  <a:gd name="connsiteY2" fmla="*/ 1066800 h 2174032"/>
                  <a:gd name="connsiteX3" fmla="*/ 10039350 w 13201650"/>
                  <a:gd name="connsiteY3" fmla="*/ 1543050 h 2174032"/>
                  <a:gd name="connsiteX4" fmla="*/ 13201650 w 13201650"/>
                  <a:gd name="connsiteY4" fmla="*/ 0 h 2174032"/>
                  <a:gd name="connsiteX0-1" fmla="*/ 0 w 13201650"/>
                  <a:gd name="connsiteY0-2" fmla="*/ 1847850 h 2174032"/>
                  <a:gd name="connsiteX1-3" fmla="*/ 2705100 w 13201650"/>
                  <a:gd name="connsiteY1-4" fmla="*/ 2133600 h 2174032"/>
                  <a:gd name="connsiteX2-5" fmla="*/ 6229350 w 13201650"/>
                  <a:gd name="connsiteY2-6" fmla="*/ 1066800 h 2174032"/>
                  <a:gd name="connsiteX3-7" fmla="*/ 9691007 w 13201650"/>
                  <a:gd name="connsiteY3-8" fmla="*/ 1514021 h 2174032"/>
                  <a:gd name="connsiteX4-9" fmla="*/ 13201650 w 13201650"/>
                  <a:gd name="connsiteY4-10" fmla="*/ 0 h 2174032"/>
                  <a:gd name="connsiteX0-11" fmla="*/ 0 w 13245193"/>
                  <a:gd name="connsiteY0-12" fmla="*/ 1847850 h 2174032"/>
                  <a:gd name="connsiteX1-13" fmla="*/ 2705100 w 13245193"/>
                  <a:gd name="connsiteY1-14" fmla="*/ 2133600 h 2174032"/>
                  <a:gd name="connsiteX2-15" fmla="*/ 6229350 w 13245193"/>
                  <a:gd name="connsiteY2-16" fmla="*/ 1066800 h 2174032"/>
                  <a:gd name="connsiteX3-17" fmla="*/ 9691007 w 13245193"/>
                  <a:gd name="connsiteY3-18" fmla="*/ 1514021 h 2174032"/>
                  <a:gd name="connsiteX4-19" fmla="*/ 13245193 w 13245193"/>
                  <a:gd name="connsiteY4-20" fmla="*/ 0 h 2174032"/>
                  <a:gd name="connsiteX0-21" fmla="*/ 0 w 13245193"/>
                  <a:gd name="connsiteY0-22" fmla="*/ 1847850 h 2174032"/>
                  <a:gd name="connsiteX1-23" fmla="*/ 2705100 w 13245193"/>
                  <a:gd name="connsiteY1-24" fmla="*/ 2133600 h 2174032"/>
                  <a:gd name="connsiteX2-25" fmla="*/ 6272893 w 13245193"/>
                  <a:gd name="connsiteY2-26" fmla="*/ 1066800 h 2174032"/>
                  <a:gd name="connsiteX3-27" fmla="*/ 9691007 w 13245193"/>
                  <a:gd name="connsiteY3-28" fmla="*/ 1514021 h 2174032"/>
                  <a:gd name="connsiteX4-29" fmla="*/ 13245193 w 13245193"/>
                  <a:gd name="connsiteY4-30" fmla="*/ 0 h 2174032"/>
                  <a:gd name="connsiteX0-31" fmla="*/ 0 w 13245193"/>
                  <a:gd name="connsiteY0-32" fmla="*/ 1847850 h 2124182"/>
                  <a:gd name="connsiteX1-33" fmla="*/ 2559957 w 13245193"/>
                  <a:gd name="connsiteY1-34" fmla="*/ 2075543 h 2124182"/>
                  <a:gd name="connsiteX2-35" fmla="*/ 6272893 w 13245193"/>
                  <a:gd name="connsiteY2-36" fmla="*/ 1066800 h 2124182"/>
                  <a:gd name="connsiteX3-37" fmla="*/ 9691007 w 13245193"/>
                  <a:gd name="connsiteY3-38" fmla="*/ 1514021 h 2124182"/>
                  <a:gd name="connsiteX4-39" fmla="*/ 13245193 w 13245193"/>
                  <a:gd name="connsiteY4-40" fmla="*/ 0 h 2124182"/>
                  <a:gd name="connsiteX0-41" fmla="*/ 185020 w 13430213"/>
                  <a:gd name="connsiteY0-42" fmla="*/ 1847850 h 2138259"/>
                  <a:gd name="connsiteX1-43" fmla="*/ 186834 w 13430213"/>
                  <a:gd name="connsiteY1-44" fmla="*/ 2011136 h 2138259"/>
                  <a:gd name="connsiteX2-45" fmla="*/ 2744977 w 13430213"/>
                  <a:gd name="connsiteY2-46" fmla="*/ 2075543 h 2138259"/>
                  <a:gd name="connsiteX3-47" fmla="*/ 6457913 w 13430213"/>
                  <a:gd name="connsiteY3-48" fmla="*/ 1066800 h 2138259"/>
                  <a:gd name="connsiteX4-49" fmla="*/ 9876027 w 13430213"/>
                  <a:gd name="connsiteY4-50" fmla="*/ 1514021 h 2138259"/>
                  <a:gd name="connsiteX5" fmla="*/ 13430213 w 13430213"/>
                  <a:gd name="connsiteY5" fmla="*/ 0 h 2138259"/>
                  <a:gd name="connsiteX0-51" fmla="*/ 185020 w 13430213"/>
                  <a:gd name="connsiteY0-52" fmla="*/ 1847850 h 2138259"/>
                  <a:gd name="connsiteX1-53" fmla="*/ 186834 w 13430213"/>
                  <a:gd name="connsiteY1-54" fmla="*/ 2011136 h 2138259"/>
                  <a:gd name="connsiteX2-55" fmla="*/ 2744977 w 13430213"/>
                  <a:gd name="connsiteY2-56" fmla="*/ 2075543 h 2138259"/>
                  <a:gd name="connsiteX3-57" fmla="*/ 6457913 w 13430213"/>
                  <a:gd name="connsiteY3-58" fmla="*/ 1066800 h 2138259"/>
                  <a:gd name="connsiteX4-59" fmla="*/ 9876027 w 13430213"/>
                  <a:gd name="connsiteY4-60" fmla="*/ 1514021 h 2138259"/>
                  <a:gd name="connsiteX5-61" fmla="*/ 13430213 w 13430213"/>
                  <a:gd name="connsiteY5-62" fmla="*/ 0 h 2138259"/>
                  <a:gd name="connsiteX0-63" fmla="*/ 0 w 13243379"/>
                  <a:gd name="connsiteY0-64" fmla="*/ 2011136 h 2138259"/>
                  <a:gd name="connsiteX1-65" fmla="*/ 2558143 w 13243379"/>
                  <a:gd name="connsiteY1-66" fmla="*/ 2075543 h 2138259"/>
                  <a:gd name="connsiteX2-67" fmla="*/ 6271079 w 13243379"/>
                  <a:gd name="connsiteY2-68" fmla="*/ 1066800 h 2138259"/>
                  <a:gd name="connsiteX3-69" fmla="*/ 9689193 w 13243379"/>
                  <a:gd name="connsiteY3-70" fmla="*/ 1514021 h 2138259"/>
                  <a:gd name="connsiteX4-71" fmla="*/ 13243379 w 13243379"/>
                  <a:gd name="connsiteY4-72" fmla="*/ 0 h 2138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43379" h="2138259">
                    <a:moveTo>
                      <a:pt x="0" y="2011136"/>
                    </a:moveTo>
                    <a:cubicBezTo>
                      <a:pt x="426660" y="2049085"/>
                      <a:pt x="1512963" y="2232932"/>
                      <a:pt x="2558143" y="2075543"/>
                    </a:cubicBezTo>
                    <a:cubicBezTo>
                      <a:pt x="3603323" y="1918154"/>
                      <a:pt x="5169657" y="1305530"/>
                      <a:pt x="6271079" y="1066800"/>
                    </a:cubicBezTo>
                    <a:cubicBezTo>
                      <a:pt x="7372501" y="828070"/>
                      <a:pt x="8527143" y="1691821"/>
                      <a:pt x="9689193" y="1514021"/>
                    </a:cubicBezTo>
                    <a:cubicBezTo>
                      <a:pt x="10851243" y="1336221"/>
                      <a:pt x="12243254" y="682625"/>
                      <a:pt x="13243379"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grpSp>
        <p:sp>
          <p:nvSpPr>
            <p:cNvPr id="32" name="文本框 31"/>
            <p:cNvSpPr txBox="1"/>
            <p:nvPr/>
          </p:nvSpPr>
          <p:spPr>
            <a:xfrm>
              <a:off x="1366" y="5423"/>
              <a:ext cx="2414" cy="531"/>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十二</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cxnSp>
          <p:nvCxnSpPr>
            <p:cNvPr id="37" name="直接连接符 36"/>
            <p:cNvCxnSpPr/>
            <p:nvPr/>
          </p:nvCxnSpPr>
          <p:spPr>
            <a:xfrm>
              <a:off x="1101" y="5849"/>
              <a:ext cx="0" cy="1541"/>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366" y="5956"/>
              <a:ext cx="2549" cy="919"/>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推进社会主义文化强国建设</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39" name="椭圆 38"/>
            <p:cNvSpPr/>
            <p:nvPr/>
          </p:nvSpPr>
          <p:spPr>
            <a:xfrm>
              <a:off x="936" y="7292"/>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cxnSp>
          <p:nvCxnSpPr>
            <p:cNvPr id="40" name="直接连接符 39"/>
            <p:cNvCxnSpPr/>
            <p:nvPr/>
          </p:nvCxnSpPr>
          <p:spPr>
            <a:xfrm flipH="1" flipV="1">
              <a:off x="3071" y="7410"/>
              <a:ext cx="0" cy="1746"/>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3184" y="8358"/>
              <a:ext cx="2414" cy="531"/>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十三</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42" name="文本框 41"/>
            <p:cNvSpPr txBox="1"/>
            <p:nvPr/>
          </p:nvSpPr>
          <p:spPr>
            <a:xfrm>
              <a:off x="3184" y="8891"/>
              <a:ext cx="3100" cy="919"/>
            </a:xfrm>
            <a:prstGeom prst="rect">
              <a:avLst/>
            </a:prstGeom>
            <a:noFill/>
          </p:spPr>
          <p:txBody>
            <a:bodyPr wrap="square" lIns="0" rIns="0">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以保障和改善民生为重点加强社会建设</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43" name="椭圆 42"/>
            <p:cNvSpPr/>
            <p:nvPr/>
          </p:nvSpPr>
          <p:spPr>
            <a:xfrm>
              <a:off x="2904" y="7281"/>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44" name="文本框 43"/>
            <p:cNvSpPr txBox="1"/>
            <p:nvPr/>
          </p:nvSpPr>
          <p:spPr>
            <a:xfrm>
              <a:off x="5033" y="4386"/>
              <a:ext cx="2414" cy="531"/>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十四</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cxnSp>
          <p:nvCxnSpPr>
            <p:cNvPr id="45" name="直接连接符 44"/>
            <p:cNvCxnSpPr/>
            <p:nvPr/>
          </p:nvCxnSpPr>
          <p:spPr>
            <a:xfrm>
              <a:off x="4887" y="4743"/>
              <a:ext cx="0" cy="2135"/>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5033" y="4919"/>
              <a:ext cx="2679" cy="919"/>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坚持人与自然和谐共生</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47" name="椭圆 46"/>
            <p:cNvSpPr/>
            <p:nvPr/>
          </p:nvSpPr>
          <p:spPr>
            <a:xfrm>
              <a:off x="4722" y="6870"/>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cxnSp>
          <p:nvCxnSpPr>
            <p:cNvPr id="48" name="直接连接符 47"/>
            <p:cNvCxnSpPr/>
            <p:nvPr/>
          </p:nvCxnSpPr>
          <p:spPr>
            <a:xfrm flipV="1">
              <a:off x="6738" y="6513"/>
              <a:ext cx="0" cy="1483"/>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850" y="7269"/>
              <a:ext cx="2414" cy="531"/>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十五</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50" name="文本框 49"/>
            <p:cNvSpPr txBox="1"/>
            <p:nvPr/>
          </p:nvSpPr>
          <p:spPr>
            <a:xfrm>
              <a:off x="6850" y="7802"/>
              <a:ext cx="2426" cy="919"/>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坚持走中国特色强军之路</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51" name="椭圆 50"/>
            <p:cNvSpPr/>
            <p:nvPr/>
          </p:nvSpPr>
          <p:spPr>
            <a:xfrm>
              <a:off x="6571" y="6335"/>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52" name="文本框 51"/>
            <p:cNvSpPr txBox="1"/>
            <p:nvPr/>
          </p:nvSpPr>
          <p:spPr>
            <a:xfrm>
              <a:off x="8819" y="3354"/>
              <a:ext cx="2414" cy="531"/>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十六</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cxnSp>
          <p:nvCxnSpPr>
            <p:cNvPr id="53" name="直接连接符 52"/>
            <p:cNvCxnSpPr/>
            <p:nvPr/>
          </p:nvCxnSpPr>
          <p:spPr>
            <a:xfrm>
              <a:off x="8553" y="3672"/>
              <a:ext cx="0" cy="2141"/>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819" y="3888"/>
              <a:ext cx="2528" cy="919"/>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统筹发展和安全</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56" name="椭圆 55"/>
            <p:cNvSpPr/>
            <p:nvPr/>
          </p:nvSpPr>
          <p:spPr>
            <a:xfrm>
              <a:off x="8388" y="5807"/>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66" name="文本框 65"/>
            <p:cNvSpPr txBox="1"/>
            <p:nvPr/>
          </p:nvSpPr>
          <p:spPr>
            <a:xfrm>
              <a:off x="10680" y="7910"/>
              <a:ext cx="2414" cy="531"/>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十七</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67" name="文本框 66"/>
            <p:cNvSpPr txBox="1"/>
            <p:nvPr/>
          </p:nvSpPr>
          <p:spPr>
            <a:xfrm>
              <a:off x="10692" y="8444"/>
              <a:ext cx="2402" cy="1307"/>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方正黑体_GBK" panose="02000000000000000000" charset="-122"/>
                </a:rPr>
                <a:t>坚持“一国两制”和推进祖国统一</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方正黑体_GBK" panose="02000000000000000000" charset="-122"/>
              </a:endParaRPr>
            </a:p>
          </p:txBody>
        </p:sp>
        <p:cxnSp>
          <p:nvCxnSpPr>
            <p:cNvPr id="64" name="直接连接符 63"/>
            <p:cNvCxnSpPr/>
            <p:nvPr/>
          </p:nvCxnSpPr>
          <p:spPr>
            <a:xfrm flipV="1">
              <a:off x="10524" y="5795"/>
              <a:ext cx="0" cy="2717"/>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10357" y="5617"/>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cxnSp>
          <p:nvCxnSpPr>
            <p:cNvPr id="71" name="直接连接符 70"/>
            <p:cNvCxnSpPr/>
            <p:nvPr/>
          </p:nvCxnSpPr>
          <p:spPr>
            <a:xfrm>
              <a:off x="12383" y="3729"/>
              <a:ext cx="0" cy="2410"/>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2490" y="3457"/>
              <a:ext cx="2414" cy="531"/>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十八</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73" name="文本框 72"/>
            <p:cNvSpPr txBox="1"/>
            <p:nvPr/>
          </p:nvSpPr>
          <p:spPr>
            <a:xfrm>
              <a:off x="12490" y="3991"/>
              <a:ext cx="2541" cy="1695"/>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弘扬全人类共同价值，推动构建人类命运共同体</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sp>
          <p:nvSpPr>
            <p:cNvPr id="74" name="椭圆 73"/>
            <p:cNvSpPr/>
            <p:nvPr/>
          </p:nvSpPr>
          <p:spPr>
            <a:xfrm>
              <a:off x="12218" y="6133"/>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107" name="文本框 106"/>
            <p:cNvSpPr txBox="1"/>
            <p:nvPr/>
          </p:nvSpPr>
          <p:spPr>
            <a:xfrm>
              <a:off x="14351" y="7289"/>
              <a:ext cx="2414" cy="531"/>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十九</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108" name="文本框 107"/>
            <p:cNvSpPr txBox="1"/>
            <p:nvPr/>
          </p:nvSpPr>
          <p:spPr>
            <a:xfrm>
              <a:off x="14363" y="7822"/>
              <a:ext cx="2402" cy="1307"/>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完善全球治理，践行真正的多边主义</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cxnSp>
          <p:nvCxnSpPr>
            <p:cNvPr id="105" name="直接连接符 104"/>
            <p:cNvCxnSpPr/>
            <p:nvPr/>
          </p:nvCxnSpPr>
          <p:spPr>
            <a:xfrm flipV="1">
              <a:off x="14195" y="6589"/>
              <a:ext cx="0" cy="1410"/>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104" name="椭圆 103"/>
            <p:cNvSpPr/>
            <p:nvPr/>
          </p:nvSpPr>
          <p:spPr>
            <a:xfrm>
              <a:off x="14028" y="6411"/>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cxnSp>
          <p:nvCxnSpPr>
            <p:cNvPr id="110" name="直接连接符 109"/>
            <p:cNvCxnSpPr/>
            <p:nvPr/>
          </p:nvCxnSpPr>
          <p:spPr>
            <a:xfrm>
              <a:off x="16054" y="2457"/>
              <a:ext cx="0" cy="3431"/>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115" name="文本框 114"/>
            <p:cNvSpPr txBox="1"/>
            <p:nvPr/>
          </p:nvSpPr>
          <p:spPr>
            <a:xfrm>
              <a:off x="16161" y="2645"/>
              <a:ext cx="2793" cy="919"/>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方正黑体_GBK" panose="02000000000000000000" charset="-122"/>
                </a:rPr>
                <a:t>推动“一带一路”建设高质量发展</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方正黑体_GBK" panose="02000000000000000000" charset="-122"/>
              </a:endParaRPr>
            </a:p>
          </p:txBody>
        </p:sp>
        <p:sp>
          <p:nvSpPr>
            <p:cNvPr id="113" name="椭圆 112"/>
            <p:cNvSpPr/>
            <p:nvPr/>
          </p:nvSpPr>
          <p:spPr>
            <a:xfrm>
              <a:off x="15889" y="5881"/>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sp>
          <p:nvSpPr>
            <p:cNvPr id="54" name="文本框 53"/>
            <p:cNvSpPr txBox="1"/>
            <p:nvPr/>
          </p:nvSpPr>
          <p:spPr>
            <a:xfrm>
              <a:off x="18074" y="6110"/>
              <a:ext cx="2414" cy="531"/>
            </a:xfrm>
            <a:prstGeom prst="rect">
              <a:avLst/>
            </a:prstGeom>
            <a:noFill/>
          </p:spPr>
          <p:txBody>
            <a:bodyPr wrap="square">
              <a:spAutoFit/>
            </a:bodyPr>
            <a:p>
              <a:r>
                <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rPr>
                <a:t>二十一</a:t>
              </a:r>
              <a:endParaRPr kumimoji="0" lang="zh-CN" sz="1600" b="1" i="0" u="none" strike="noStrike" kern="1200" cap="none" spc="0" normalizeH="0" baseline="0" noProof="0" dirty="0">
                <a:ln>
                  <a:noFill/>
                </a:ln>
                <a:gradFill>
                  <a:gsLst>
                    <a:gs pos="0">
                      <a:schemeClr val="accent1"/>
                    </a:gs>
                    <a:gs pos="100000">
                      <a:schemeClr val="accent1">
                        <a:lumMod val="75000"/>
                      </a:schemeClr>
                    </a:gs>
                  </a:gsLst>
                  <a:lin ang="2700000" scaled="0"/>
                </a:gradFill>
                <a:effectLst>
                  <a:outerShdw blurRad="38100" dist="38100" dir="2700000" algn="tl">
                    <a:srgbClr val="000000">
                      <a:alpha val="43137"/>
                    </a:srgbClr>
                  </a:outerShdw>
                </a:effectLst>
                <a:uLnTx/>
                <a:uFillTx/>
                <a:latin typeface="方正黑体_GBK" panose="02000000000000000000" charset="-122"/>
                <a:ea typeface="方正黑体_GBK" panose="02000000000000000000" charset="-122"/>
                <a:cs typeface="+mn-cs"/>
              </a:endParaRPr>
            </a:p>
          </p:txBody>
        </p:sp>
        <p:sp>
          <p:nvSpPr>
            <p:cNvPr id="57" name="文本框 56"/>
            <p:cNvSpPr txBox="1"/>
            <p:nvPr/>
          </p:nvSpPr>
          <p:spPr>
            <a:xfrm>
              <a:off x="18086" y="6643"/>
              <a:ext cx="2253" cy="1307"/>
            </a:xfrm>
            <a:prstGeom prst="rect">
              <a:avLst/>
            </a:prstGeom>
            <a:noFill/>
          </p:spPr>
          <p:txBody>
            <a:bodyPr wrap="square">
              <a:spAutoFit/>
            </a:bodyPr>
            <a:p>
              <a:r>
                <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rPr>
                <a:t>以伟大自我革命引领伟大社会革命</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方正黑体_GBK" panose="02000000000000000000" charset="-122"/>
                <a:ea typeface="方正黑体_GBK" panose="02000000000000000000" charset="-122"/>
                <a:cs typeface="+mn-cs"/>
              </a:endParaRPr>
            </a:p>
          </p:txBody>
        </p:sp>
        <p:cxnSp>
          <p:nvCxnSpPr>
            <p:cNvPr id="59" name="直接连接符 58"/>
            <p:cNvCxnSpPr/>
            <p:nvPr/>
          </p:nvCxnSpPr>
          <p:spPr>
            <a:xfrm flipV="1">
              <a:off x="17918" y="5410"/>
              <a:ext cx="0" cy="1410"/>
            </a:xfrm>
            <a:prstGeom prst="line">
              <a:avLst/>
            </a:prstGeom>
            <a:ln w="12700">
              <a:solidFill>
                <a:srgbClr val="C00000"/>
              </a:solidFill>
              <a:headEnd type="oval" w="med" len="med"/>
            </a:ln>
          </p:spPr>
          <p:style>
            <a:lnRef idx="1">
              <a:schemeClr val="accent1"/>
            </a:lnRef>
            <a:fillRef idx="0">
              <a:schemeClr val="accent1"/>
            </a:fillRef>
            <a:effectRef idx="0">
              <a:schemeClr val="accent1"/>
            </a:effectRef>
            <a:fontRef idx="minor">
              <a:schemeClr val="tx1"/>
            </a:fontRef>
          </p:style>
        </p:cxnSp>
        <p:sp>
          <p:nvSpPr>
            <p:cNvPr id="60" name="椭圆 59"/>
            <p:cNvSpPr/>
            <p:nvPr/>
          </p:nvSpPr>
          <p:spPr>
            <a:xfrm>
              <a:off x="17752" y="5233"/>
              <a:ext cx="334" cy="334"/>
            </a:xfrm>
            <a:prstGeom prst="ellipse">
              <a:avLst/>
            </a:prstGeom>
            <a:solidFill>
              <a:srgbClr val="C00000"/>
            </a:solidFill>
            <a:ln w="190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latin typeface="方正黑体_GBK" panose="02000000000000000000" charset="-122"/>
                <a:ea typeface="方正黑体_GBK" panose="02000000000000000000" charset="-122"/>
              </a:endParaRPr>
            </a:p>
          </p:txBody>
        </p:sp>
      </p:grpSp>
      <p:cxnSp>
        <p:nvCxnSpPr>
          <p:cNvPr id="62" name="直接连接符 61"/>
          <p:cNvCxnSpPr/>
          <p:nvPr/>
        </p:nvCxnSpPr>
        <p:spPr>
          <a:xfrm>
            <a:off x="147955" y="743708"/>
            <a:ext cx="1158684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47955" y="154940"/>
            <a:ext cx="10365740" cy="460375"/>
          </a:xfrm>
          <a:prstGeom prst="rect">
            <a:avLst/>
          </a:prstGeom>
          <a:noFill/>
        </p:spPr>
        <p:txBody>
          <a:bodyPr wrap="square" rtlCol="0">
            <a:spAutoFit/>
          </a:bodyPr>
          <a:p>
            <a:pPr lvl="0" algn="l"/>
            <a:r>
              <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ea typeface="方正黑体_GBK" panose="02000000000000000000" charset="-122"/>
                <a:cs typeface="+mn-ea"/>
                <a:sym typeface="+mn-ea"/>
              </a:rPr>
              <a:t>主要框架</a:t>
            </a:r>
            <a:endParaRPr lang="zh-CN" altLang="en-US" sz="2400" b="1" spc="300" dirty="0">
              <a:gradFill flip="none" rotWithShape="1">
                <a:gsLst>
                  <a:gs pos="0">
                    <a:srgbClr val="E20000"/>
                  </a:gs>
                  <a:gs pos="100000">
                    <a:srgbClr val="B30101"/>
                  </a:gs>
                </a:gsLst>
                <a:lin ang="16200000" scaled="1"/>
                <a:tileRect/>
              </a:gradFill>
              <a:effectLst>
                <a:outerShdw blurRad="38100" dist="38100" dir="2700000" algn="tl">
                  <a:srgbClr val="000000">
                    <a:alpha val="43137"/>
                  </a:srgbClr>
                </a:outerShdw>
              </a:effectLst>
              <a:latin typeface="+mn-ea"/>
              <a:ea typeface="方正黑体_GBK" panose="02000000000000000000" charset="-122"/>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p:nvPr/>
        </p:nvCxnSpPr>
        <p:spPr>
          <a:xfrm>
            <a:off x="147955" y="75386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46037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solidFill>
                  <a:srgbClr val="D90E16"/>
                </a:solidFill>
                <a:effectLst>
                  <a:outerShdw blurRad="38100" dist="38100" dir="2700000" algn="tl">
                    <a:srgbClr val="000000">
                      <a:alpha val="43137"/>
                    </a:srgbClr>
                  </a:outerShdw>
                </a:effectLst>
                <a:latin typeface="+mn-ea"/>
                <a:cs typeface="+mn-ea"/>
                <a:sym typeface="+mn-ea"/>
              </a:rPr>
              <a:t>——</a:t>
            </a:r>
            <a:r>
              <a:rPr sz="2400" b="1" kern="1400" spc="100" dirty="0">
                <a:solidFill>
                  <a:srgbClr val="D90E16"/>
                </a:solidFill>
                <a:effectLst>
                  <a:outerShdw blurRad="38100" dist="38100" dir="2700000" algn="tl">
                    <a:srgbClr val="000000">
                      <a:alpha val="43137"/>
                    </a:srgbClr>
                  </a:outerShdw>
                </a:effectLst>
                <a:latin typeface="+mn-ea"/>
                <a:cs typeface="+mn-ea"/>
                <a:sym typeface="+mn-ea"/>
              </a:rPr>
              <a:t>心怀‘国之大者’</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1</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/2</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endParaRPr sz="2400" b="1" kern="1400" spc="100" dirty="0">
              <a:solidFill>
                <a:srgbClr val="D90E16"/>
              </a:solidFill>
              <a:effectLst>
                <a:outerShdw blurRad="38100" dist="38100" dir="2700000" algn="tl">
                  <a:srgbClr val="000000">
                    <a:alpha val="43137"/>
                  </a:srgbClr>
                </a:outerShdw>
              </a:effectLst>
              <a:latin typeface="+mn-ea"/>
              <a:cs typeface="+mn-ea"/>
              <a:sym typeface="+mn-ea"/>
            </a:endParaRPr>
          </a:p>
        </p:txBody>
      </p:sp>
      <p:sp>
        <p:nvSpPr>
          <p:cNvPr id="377" name="椭圆 376"/>
          <p:cNvSpPr/>
          <p:nvPr/>
        </p:nvSpPr>
        <p:spPr>
          <a:xfrm>
            <a:off x="1245870" y="5659755"/>
            <a:ext cx="9712325" cy="884555"/>
          </a:xfrm>
          <a:prstGeom prst="ellipse">
            <a:avLst/>
          </a:prstGeom>
          <a:gradFill flip="none" rotWithShape="1">
            <a:gsLst>
              <a:gs pos="0">
                <a:schemeClr val="tx1">
                  <a:lumMod val="75000"/>
                  <a:lumOff val="25000"/>
                  <a:alpha val="60000"/>
                </a:schemeClr>
              </a:gs>
              <a:gs pos="98000">
                <a:schemeClr val="tx1">
                  <a:lumMod val="85000"/>
                  <a:lumOff val="15000"/>
                  <a:alpha val="30000"/>
                </a:schemeClr>
              </a:gs>
            </a:gsLst>
            <a:path path="shape">
              <a:fillToRect l="50000" t="50000" r="50000" b="50000"/>
            </a:path>
            <a:tileRect/>
          </a:gra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任意多边形: 形状 57"/>
          <p:cNvSpPr/>
          <p:nvPr/>
        </p:nvSpPr>
        <p:spPr>
          <a:xfrm>
            <a:off x="1233805" y="1163955"/>
            <a:ext cx="9526905" cy="5123180"/>
          </a:xfrm>
          <a:custGeom>
            <a:avLst/>
            <a:gdLst>
              <a:gd name="connsiteX0" fmla="*/ 432435 w 438435"/>
              <a:gd name="connsiteY0" fmla="*/ 1715 h 278606"/>
              <a:gd name="connsiteX1" fmla="*/ 236792 w 438435"/>
              <a:gd name="connsiteY1" fmla="*/ 1715 h 278606"/>
              <a:gd name="connsiteX2" fmla="*/ 234601 w 438435"/>
              <a:gd name="connsiteY2" fmla="*/ 0 h 278606"/>
              <a:gd name="connsiteX3" fmla="*/ 203645 w 438435"/>
              <a:gd name="connsiteY3" fmla="*/ 0 h 278606"/>
              <a:gd name="connsiteX4" fmla="*/ 201454 w 438435"/>
              <a:gd name="connsiteY4" fmla="*/ 1715 h 278606"/>
              <a:gd name="connsiteX5" fmla="*/ 6001 w 438435"/>
              <a:gd name="connsiteY5" fmla="*/ 1715 h 278606"/>
              <a:gd name="connsiteX6" fmla="*/ 0 w 438435"/>
              <a:gd name="connsiteY6" fmla="*/ 7715 h 278606"/>
              <a:gd name="connsiteX7" fmla="*/ 0 w 438435"/>
              <a:gd name="connsiteY7" fmla="*/ 271177 h 278606"/>
              <a:gd name="connsiteX8" fmla="*/ 6001 w 438435"/>
              <a:gd name="connsiteY8" fmla="*/ 277178 h 278606"/>
              <a:gd name="connsiteX9" fmla="*/ 201644 w 438435"/>
              <a:gd name="connsiteY9" fmla="*/ 277178 h 278606"/>
              <a:gd name="connsiteX10" fmla="*/ 203740 w 438435"/>
              <a:gd name="connsiteY10" fmla="*/ 278606 h 278606"/>
              <a:gd name="connsiteX11" fmla="*/ 234696 w 438435"/>
              <a:gd name="connsiteY11" fmla="*/ 278606 h 278606"/>
              <a:gd name="connsiteX12" fmla="*/ 236792 w 438435"/>
              <a:gd name="connsiteY12" fmla="*/ 277178 h 278606"/>
              <a:gd name="connsiteX13" fmla="*/ 432435 w 438435"/>
              <a:gd name="connsiteY13" fmla="*/ 277178 h 278606"/>
              <a:gd name="connsiteX14" fmla="*/ 438436 w 438435"/>
              <a:gd name="connsiteY14" fmla="*/ 271177 h 278606"/>
              <a:gd name="connsiteX15" fmla="*/ 438436 w 438435"/>
              <a:gd name="connsiteY15" fmla="*/ 7715 h 278606"/>
              <a:gd name="connsiteX16" fmla="*/ 432435 w 438435"/>
              <a:gd name="connsiteY16" fmla="*/ 1715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8435" h="278606">
                <a:moveTo>
                  <a:pt x="432435" y="1715"/>
                </a:moveTo>
                <a:lnTo>
                  <a:pt x="236792" y="1715"/>
                </a:lnTo>
                <a:cubicBezTo>
                  <a:pt x="236506" y="762"/>
                  <a:pt x="235649" y="0"/>
                  <a:pt x="234601" y="0"/>
                </a:cubicBezTo>
                <a:lnTo>
                  <a:pt x="203645" y="0"/>
                </a:lnTo>
                <a:cubicBezTo>
                  <a:pt x="202597" y="0"/>
                  <a:pt x="201740" y="762"/>
                  <a:pt x="201454" y="1715"/>
                </a:cubicBezTo>
                <a:lnTo>
                  <a:pt x="6001" y="1715"/>
                </a:lnTo>
                <a:cubicBezTo>
                  <a:pt x="2667" y="1715"/>
                  <a:pt x="0" y="4381"/>
                  <a:pt x="0" y="7715"/>
                </a:cubicBezTo>
                <a:lnTo>
                  <a:pt x="0" y="271177"/>
                </a:lnTo>
                <a:cubicBezTo>
                  <a:pt x="0" y="274511"/>
                  <a:pt x="2667" y="277178"/>
                  <a:pt x="6001" y="277178"/>
                </a:cubicBezTo>
                <a:lnTo>
                  <a:pt x="201644" y="277178"/>
                </a:lnTo>
                <a:cubicBezTo>
                  <a:pt x="202025" y="278035"/>
                  <a:pt x="202787" y="278606"/>
                  <a:pt x="203740" y="278606"/>
                </a:cubicBezTo>
                <a:lnTo>
                  <a:pt x="234696" y="278606"/>
                </a:lnTo>
                <a:cubicBezTo>
                  <a:pt x="235649" y="278606"/>
                  <a:pt x="236411" y="278035"/>
                  <a:pt x="236792" y="277178"/>
                </a:cubicBezTo>
                <a:lnTo>
                  <a:pt x="432435" y="277178"/>
                </a:lnTo>
                <a:cubicBezTo>
                  <a:pt x="435769" y="277178"/>
                  <a:pt x="438436" y="274511"/>
                  <a:pt x="438436" y="271177"/>
                </a:cubicBezTo>
                <a:lnTo>
                  <a:pt x="438436" y="7715"/>
                </a:lnTo>
                <a:cubicBezTo>
                  <a:pt x="438436" y="4381"/>
                  <a:pt x="435769" y="1715"/>
                  <a:pt x="432435" y="1715"/>
                </a:cubicBezTo>
                <a:close/>
              </a:path>
            </a:pathLst>
          </a:custGeom>
          <a:gradFill>
            <a:gsLst>
              <a:gs pos="0">
                <a:srgbClr val="E7C375">
                  <a:lumMod val="80000"/>
                  <a:lumOff val="20000"/>
                </a:srgbClr>
              </a:gs>
              <a:gs pos="100000">
                <a:srgbClr val="E7C375">
                  <a:lumMod val="70000"/>
                </a:srgbClr>
              </a:gs>
              <a:gs pos="68000">
                <a:srgbClr val="E7C375">
                  <a:lumMod val="80000"/>
                  <a:lumOff val="20000"/>
                </a:srgbClr>
              </a:gs>
              <a:gs pos="35000">
                <a:srgbClr val="E7C375">
                  <a:lumMod val="90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p>
            <a:pPr algn="ctr">
              <a:lnSpc>
                <a:spcPct val="120000"/>
              </a:lnSpc>
            </a:pPr>
            <a:endParaRPr lang="zh-CN" altLang="en-US" sz="2400" dirty="0">
              <a:gradFill>
                <a:gsLst>
                  <a:gs pos="0">
                    <a:srgbClr val="E7C375">
                      <a:lumMod val="80000"/>
                      <a:lumOff val="20000"/>
                    </a:srgbClr>
                  </a:gs>
                  <a:gs pos="100000">
                    <a:srgbClr val="E7C375">
                      <a:lumMod val="90000"/>
                    </a:srgbClr>
                  </a:gs>
                  <a:gs pos="68000">
                    <a:srgbClr val="E7C375">
                      <a:lumMod val="80000"/>
                      <a:lumOff val="20000"/>
                    </a:srgbClr>
                  </a:gs>
                  <a:gs pos="35000">
                    <a:srgbClr val="E7C375">
                      <a:lumMod val="90000"/>
                    </a:srgbClr>
                  </a:gs>
                </a:gsLst>
                <a:lin ang="2700000" scaled="0"/>
              </a:gradFill>
              <a:latin typeface="+mj-ea"/>
              <a:ea typeface="+mj-ea"/>
            </a:endParaRPr>
          </a:p>
        </p:txBody>
      </p:sp>
      <p:sp>
        <p:nvSpPr>
          <p:cNvPr id="380" name="矩形: 圆角 379"/>
          <p:cNvSpPr/>
          <p:nvPr/>
        </p:nvSpPr>
        <p:spPr>
          <a:xfrm>
            <a:off x="1293495" y="1168400"/>
            <a:ext cx="9439910" cy="5056505"/>
          </a:xfrm>
          <a:prstGeom prst="roundRect">
            <a:avLst>
              <a:gd name="adj" fmla="val 0"/>
            </a:avLst>
          </a:prstGeom>
          <a:gradFill flip="none" rotWithShape="1">
            <a:gsLst>
              <a:gs pos="99000">
                <a:schemeClr val="tx1">
                  <a:lumMod val="85000"/>
                  <a:lumOff val="15000"/>
                  <a:alpha val="45000"/>
                </a:schemeClr>
              </a:gs>
              <a:gs pos="94000">
                <a:schemeClr val="tx1">
                  <a:lumMod val="85000"/>
                  <a:lumOff val="15000"/>
                  <a:alpha val="0"/>
                </a:schemeClr>
              </a:gs>
            </a:gsLst>
            <a:path path="rect">
              <a:fillToRect l="50000" t="50000" r="50000" b="50000"/>
            </a:path>
            <a:tileRect/>
          </a:gradFill>
          <a:ln w="12700" cap="flat" cmpd="sng" algn="ctr">
            <a:noFill/>
            <a:prstDash val="solid"/>
            <a:miter lim="800000"/>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22" name="组合 221"/>
          <p:cNvGrpSpPr/>
          <p:nvPr/>
        </p:nvGrpSpPr>
        <p:grpSpPr>
          <a:xfrm rot="0">
            <a:off x="1425575" y="1283970"/>
            <a:ext cx="4597400" cy="4843780"/>
            <a:chOff x="3511874" y="713096"/>
            <a:chExt cx="4587176" cy="5854390"/>
          </a:xfrm>
        </p:grpSpPr>
        <p:sp>
          <p:nvSpPr>
            <p:cNvPr id="114" name="任意多边形: 形状 113"/>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5" name="任意多边形: 形状 114"/>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6" name="任意多边形: 形状 115"/>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7" name="任意多边形: 形状 116"/>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8" name="任意多边形: 形状 117"/>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19" name="任意多边形: 形状 118"/>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0" name="任意多边形: 形状 119"/>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1" name="任意多边形: 形状 120"/>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2" name="任意多边形: 形状 121"/>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3" name="任意多边形: 形状 122"/>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4" name="任意多边形: 形状 123"/>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5" name="任意多边形: 形状 124"/>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126" name="任意多边形: 形状 125"/>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grpSp>
        <p:nvGrpSpPr>
          <p:cNvPr id="251" name="组合 250"/>
          <p:cNvGrpSpPr/>
          <p:nvPr/>
        </p:nvGrpSpPr>
        <p:grpSpPr>
          <a:xfrm rot="0" flipH="1">
            <a:off x="6022975" y="1283970"/>
            <a:ext cx="4597400" cy="4843780"/>
            <a:chOff x="3511874" y="713096"/>
            <a:chExt cx="4587176" cy="5854390"/>
          </a:xfrm>
        </p:grpSpPr>
        <p:sp>
          <p:nvSpPr>
            <p:cNvPr id="252" name="任意多边形: 形状 251"/>
            <p:cNvSpPr/>
            <p:nvPr/>
          </p:nvSpPr>
          <p:spPr>
            <a:xfrm>
              <a:off x="3511874" y="713096"/>
              <a:ext cx="4577629" cy="5854390"/>
            </a:xfrm>
            <a:custGeom>
              <a:avLst/>
              <a:gdLst>
                <a:gd name="connsiteX0" fmla="*/ 0 w 210026"/>
                <a:gd name="connsiteY0" fmla="*/ 0 h 268605"/>
                <a:gd name="connsiteX1" fmla="*/ 210026 w 210026"/>
                <a:gd name="connsiteY1" fmla="*/ 0 h 268605"/>
                <a:gd name="connsiteX2" fmla="*/ 210026 w 210026"/>
                <a:gd name="connsiteY2" fmla="*/ 268605 h 268605"/>
                <a:gd name="connsiteX3" fmla="*/ 0 w 21002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10026" h="268605">
                  <a:moveTo>
                    <a:pt x="0" y="0"/>
                  </a:moveTo>
                  <a:lnTo>
                    <a:pt x="210026" y="0"/>
                  </a:lnTo>
                  <a:lnTo>
                    <a:pt x="210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3" name="任意多边形: 形状 252"/>
            <p:cNvSpPr/>
            <p:nvPr/>
          </p:nvSpPr>
          <p:spPr>
            <a:xfrm>
              <a:off x="3545090" y="713096"/>
              <a:ext cx="4546483" cy="5854390"/>
            </a:xfrm>
            <a:custGeom>
              <a:avLst/>
              <a:gdLst>
                <a:gd name="connsiteX0" fmla="*/ 0 w 208597"/>
                <a:gd name="connsiteY0" fmla="*/ 0 h 268605"/>
                <a:gd name="connsiteX1" fmla="*/ 208598 w 208597"/>
                <a:gd name="connsiteY1" fmla="*/ 0 h 268605"/>
                <a:gd name="connsiteX2" fmla="*/ 208598 w 208597"/>
                <a:gd name="connsiteY2" fmla="*/ 268605 h 268605"/>
                <a:gd name="connsiteX3" fmla="*/ 0 w 208597"/>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8597" h="268605">
                  <a:moveTo>
                    <a:pt x="0" y="0"/>
                  </a:moveTo>
                  <a:lnTo>
                    <a:pt x="208598" y="0"/>
                  </a:lnTo>
                  <a:lnTo>
                    <a:pt x="208598"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4" name="任意多边形: 形状 253"/>
            <p:cNvSpPr/>
            <p:nvPr/>
          </p:nvSpPr>
          <p:spPr>
            <a:xfrm>
              <a:off x="3570003" y="713096"/>
              <a:ext cx="4519501" cy="5854390"/>
            </a:xfrm>
            <a:custGeom>
              <a:avLst/>
              <a:gdLst>
                <a:gd name="connsiteX0" fmla="*/ 0 w 207359"/>
                <a:gd name="connsiteY0" fmla="*/ 0 h 268605"/>
                <a:gd name="connsiteX1" fmla="*/ 207359 w 207359"/>
                <a:gd name="connsiteY1" fmla="*/ 0 h 268605"/>
                <a:gd name="connsiteX2" fmla="*/ 207359 w 207359"/>
                <a:gd name="connsiteY2" fmla="*/ 268605 h 268605"/>
                <a:gd name="connsiteX3" fmla="*/ 0 w 20735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7359" h="268605">
                  <a:moveTo>
                    <a:pt x="0" y="0"/>
                  </a:moveTo>
                  <a:lnTo>
                    <a:pt x="207359" y="0"/>
                  </a:lnTo>
                  <a:lnTo>
                    <a:pt x="207359"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5" name="任意多边形: 形状 254"/>
            <p:cNvSpPr/>
            <p:nvPr/>
          </p:nvSpPr>
          <p:spPr>
            <a:xfrm>
              <a:off x="3590774" y="713096"/>
              <a:ext cx="4500822" cy="5854390"/>
            </a:xfrm>
            <a:custGeom>
              <a:avLst/>
              <a:gdLst>
                <a:gd name="connsiteX0" fmla="*/ 0 w 206502"/>
                <a:gd name="connsiteY0" fmla="*/ 0 h 268605"/>
                <a:gd name="connsiteX1" fmla="*/ 206502 w 206502"/>
                <a:gd name="connsiteY1" fmla="*/ 0 h 268605"/>
                <a:gd name="connsiteX2" fmla="*/ 206502 w 206502"/>
                <a:gd name="connsiteY2" fmla="*/ 268605 h 268605"/>
                <a:gd name="connsiteX3" fmla="*/ 0 w 20650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6502" h="268605">
                  <a:moveTo>
                    <a:pt x="0" y="0"/>
                  </a:moveTo>
                  <a:lnTo>
                    <a:pt x="206502" y="0"/>
                  </a:lnTo>
                  <a:lnTo>
                    <a:pt x="20650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6" name="任意多边形: 形状 255"/>
            <p:cNvSpPr/>
            <p:nvPr/>
          </p:nvSpPr>
          <p:spPr>
            <a:xfrm>
              <a:off x="3615686" y="713096"/>
              <a:ext cx="4473817" cy="5854390"/>
            </a:xfrm>
            <a:custGeom>
              <a:avLst/>
              <a:gdLst>
                <a:gd name="connsiteX0" fmla="*/ 0 w 205263"/>
                <a:gd name="connsiteY0" fmla="*/ 0 h 268605"/>
                <a:gd name="connsiteX1" fmla="*/ 205264 w 205263"/>
                <a:gd name="connsiteY1" fmla="*/ 0 h 268605"/>
                <a:gd name="connsiteX2" fmla="*/ 205264 w 205263"/>
                <a:gd name="connsiteY2" fmla="*/ 268605 h 268605"/>
                <a:gd name="connsiteX3" fmla="*/ 0 w 205263"/>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5263" h="268605">
                  <a:moveTo>
                    <a:pt x="0" y="0"/>
                  </a:moveTo>
                  <a:lnTo>
                    <a:pt x="205264" y="0"/>
                  </a:lnTo>
                  <a:lnTo>
                    <a:pt x="20526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7" name="任意多边形: 形状 256"/>
            <p:cNvSpPr/>
            <p:nvPr/>
          </p:nvSpPr>
          <p:spPr>
            <a:xfrm>
              <a:off x="3644740" y="713096"/>
              <a:ext cx="4446834" cy="5854390"/>
            </a:xfrm>
            <a:custGeom>
              <a:avLst/>
              <a:gdLst>
                <a:gd name="connsiteX0" fmla="*/ 0 w 204025"/>
                <a:gd name="connsiteY0" fmla="*/ 0 h 268605"/>
                <a:gd name="connsiteX1" fmla="*/ 204026 w 204025"/>
                <a:gd name="connsiteY1" fmla="*/ 0 h 268605"/>
                <a:gd name="connsiteX2" fmla="*/ 204026 w 204025"/>
                <a:gd name="connsiteY2" fmla="*/ 268605 h 268605"/>
                <a:gd name="connsiteX3" fmla="*/ 0 w 204025"/>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4025" h="268605">
                  <a:moveTo>
                    <a:pt x="0" y="0"/>
                  </a:moveTo>
                  <a:lnTo>
                    <a:pt x="204026" y="0"/>
                  </a:lnTo>
                  <a:lnTo>
                    <a:pt x="204026"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8" name="任意多边形: 形状 257"/>
            <p:cNvSpPr/>
            <p:nvPr/>
          </p:nvSpPr>
          <p:spPr>
            <a:xfrm>
              <a:off x="3671744" y="713096"/>
              <a:ext cx="4417781" cy="5854390"/>
            </a:xfrm>
            <a:custGeom>
              <a:avLst/>
              <a:gdLst>
                <a:gd name="connsiteX0" fmla="*/ 0 w 202692"/>
                <a:gd name="connsiteY0" fmla="*/ 0 h 268605"/>
                <a:gd name="connsiteX1" fmla="*/ 202692 w 202692"/>
                <a:gd name="connsiteY1" fmla="*/ 0 h 268605"/>
                <a:gd name="connsiteX2" fmla="*/ 202692 w 202692"/>
                <a:gd name="connsiteY2" fmla="*/ 268605 h 268605"/>
                <a:gd name="connsiteX3" fmla="*/ 0 w 202692"/>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2692" h="268605">
                  <a:moveTo>
                    <a:pt x="0" y="0"/>
                  </a:moveTo>
                  <a:lnTo>
                    <a:pt x="202692" y="0"/>
                  </a:lnTo>
                  <a:lnTo>
                    <a:pt x="202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59" name="任意多边形: 形状 258"/>
            <p:cNvSpPr/>
            <p:nvPr/>
          </p:nvSpPr>
          <p:spPr>
            <a:xfrm>
              <a:off x="3694564" y="713096"/>
              <a:ext cx="4394939" cy="5854390"/>
            </a:xfrm>
            <a:custGeom>
              <a:avLst/>
              <a:gdLst>
                <a:gd name="connsiteX0" fmla="*/ 0 w 201644"/>
                <a:gd name="connsiteY0" fmla="*/ 0 h 268605"/>
                <a:gd name="connsiteX1" fmla="*/ 201644 w 201644"/>
                <a:gd name="connsiteY1" fmla="*/ 0 h 268605"/>
                <a:gd name="connsiteX2" fmla="*/ 201644 w 201644"/>
                <a:gd name="connsiteY2" fmla="*/ 268605 h 268605"/>
                <a:gd name="connsiteX3" fmla="*/ 0 w 201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1644" h="268605">
                  <a:moveTo>
                    <a:pt x="0" y="0"/>
                  </a:moveTo>
                  <a:lnTo>
                    <a:pt x="201644" y="0"/>
                  </a:lnTo>
                  <a:lnTo>
                    <a:pt x="201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0" name="任意多边形: 形状 259"/>
            <p:cNvSpPr/>
            <p:nvPr/>
          </p:nvSpPr>
          <p:spPr>
            <a:xfrm>
              <a:off x="3715335" y="713096"/>
              <a:ext cx="4374168" cy="5854390"/>
            </a:xfrm>
            <a:custGeom>
              <a:avLst/>
              <a:gdLst>
                <a:gd name="connsiteX0" fmla="*/ 0 w 200691"/>
                <a:gd name="connsiteY0" fmla="*/ 0 h 268605"/>
                <a:gd name="connsiteX1" fmla="*/ 200692 w 200691"/>
                <a:gd name="connsiteY1" fmla="*/ 0 h 268605"/>
                <a:gd name="connsiteX2" fmla="*/ 200692 w 200691"/>
                <a:gd name="connsiteY2" fmla="*/ 268605 h 268605"/>
                <a:gd name="connsiteX3" fmla="*/ 0 w 200691"/>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200691" h="268605">
                  <a:moveTo>
                    <a:pt x="0" y="0"/>
                  </a:moveTo>
                  <a:lnTo>
                    <a:pt x="200692" y="0"/>
                  </a:lnTo>
                  <a:lnTo>
                    <a:pt x="200692"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1" name="任意多边形: 形状 260"/>
            <p:cNvSpPr/>
            <p:nvPr/>
          </p:nvSpPr>
          <p:spPr>
            <a:xfrm>
              <a:off x="3740248" y="713096"/>
              <a:ext cx="4351348" cy="5854390"/>
            </a:xfrm>
            <a:custGeom>
              <a:avLst/>
              <a:gdLst>
                <a:gd name="connsiteX0" fmla="*/ 0 w 199644"/>
                <a:gd name="connsiteY0" fmla="*/ 0 h 268605"/>
                <a:gd name="connsiteX1" fmla="*/ 199644 w 199644"/>
                <a:gd name="connsiteY1" fmla="*/ 0 h 268605"/>
                <a:gd name="connsiteX2" fmla="*/ 199644 w 199644"/>
                <a:gd name="connsiteY2" fmla="*/ 268605 h 268605"/>
                <a:gd name="connsiteX3" fmla="*/ 0 w 199644"/>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9644" h="268605">
                  <a:moveTo>
                    <a:pt x="0" y="0"/>
                  </a:moveTo>
                  <a:lnTo>
                    <a:pt x="199644" y="0"/>
                  </a:lnTo>
                  <a:lnTo>
                    <a:pt x="199644"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2" name="任意多边形: 形状 261"/>
            <p:cNvSpPr/>
            <p:nvPr/>
          </p:nvSpPr>
          <p:spPr>
            <a:xfrm>
              <a:off x="3756856" y="713096"/>
              <a:ext cx="4332647" cy="5854390"/>
            </a:xfrm>
            <a:custGeom>
              <a:avLst/>
              <a:gdLst>
                <a:gd name="connsiteX0" fmla="*/ 0 w 198786"/>
                <a:gd name="connsiteY0" fmla="*/ 0 h 268605"/>
                <a:gd name="connsiteX1" fmla="*/ 198787 w 198786"/>
                <a:gd name="connsiteY1" fmla="*/ 0 h 268605"/>
                <a:gd name="connsiteX2" fmla="*/ 198787 w 198786"/>
                <a:gd name="connsiteY2" fmla="*/ 268605 h 268605"/>
                <a:gd name="connsiteX3" fmla="*/ 0 w 198786"/>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8786" h="268605">
                  <a:moveTo>
                    <a:pt x="0" y="0"/>
                  </a:moveTo>
                  <a:lnTo>
                    <a:pt x="198787" y="0"/>
                  </a:lnTo>
                  <a:lnTo>
                    <a:pt x="198787"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3" name="任意多边形: 形状 262"/>
            <p:cNvSpPr/>
            <p:nvPr/>
          </p:nvSpPr>
          <p:spPr>
            <a:xfrm>
              <a:off x="3775535" y="713096"/>
              <a:ext cx="4313969" cy="5854390"/>
            </a:xfrm>
            <a:custGeom>
              <a:avLst/>
              <a:gdLst>
                <a:gd name="connsiteX0" fmla="*/ 0 w 197929"/>
                <a:gd name="connsiteY0" fmla="*/ 0 h 268605"/>
                <a:gd name="connsiteX1" fmla="*/ 197930 w 197929"/>
                <a:gd name="connsiteY1" fmla="*/ 0 h 268605"/>
                <a:gd name="connsiteX2" fmla="*/ 197930 w 197929"/>
                <a:gd name="connsiteY2" fmla="*/ 268605 h 268605"/>
                <a:gd name="connsiteX3" fmla="*/ 0 w 197929"/>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929" h="268605">
                  <a:moveTo>
                    <a:pt x="0" y="0"/>
                  </a:moveTo>
                  <a:lnTo>
                    <a:pt x="197930" y="0"/>
                  </a:lnTo>
                  <a:lnTo>
                    <a:pt x="197930" y="268605"/>
                  </a:lnTo>
                  <a:lnTo>
                    <a:pt x="0" y="268605"/>
                  </a:lnTo>
                  <a:close/>
                </a:path>
              </a:pathLst>
            </a:custGeom>
            <a:gradFill>
              <a:gsLst>
                <a:gs pos="0">
                  <a:schemeClr val="bg1"/>
                </a:gs>
                <a:gs pos="100000">
                  <a:srgbClr val="4D4D4D"/>
                </a:gs>
                <a:gs pos="63000">
                  <a:srgbClr val="838383"/>
                </a:gs>
                <a:gs pos="1000">
                  <a:srgbClr val="686868"/>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a:p>
          </p:txBody>
        </p:sp>
        <p:sp>
          <p:nvSpPr>
            <p:cNvPr id="264" name="任意多边形: 形状 263"/>
            <p:cNvSpPr/>
            <p:nvPr/>
          </p:nvSpPr>
          <p:spPr>
            <a:xfrm>
              <a:off x="3797527" y="713096"/>
              <a:ext cx="4301523" cy="5854390"/>
            </a:xfrm>
            <a:custGeom>
              <a:avLst/>
              <a:gdLst>
                <a:gd name="connsiteX0" fmla="*/ 0 w 197358"/>
                <a:gd name="connsiteY0" fmla="*/ 0 h 268605"/>
                <a:gd name="connsiteX1" fmla="*/ 197358 w 197358"/>
                <a:gd name="connsiteY1" fmla="*/ 0 h 268605"/>
                <a:gd name="connsiteX2" fmla="*/ 197358 w 197358"/>
                <a:gd name="connsiteY2" fmla="*/ 268605 h 268605"/>
                <a:gd name="connsiteX3" fmla="*/ 0 w 197358"/>
                <a:gd name="connsiteY3" fmla="*/ 268605 h 268605"/>
              </a:gdLst>
              <a:ahLst/>
              <a:cxnLst>
                <a:cxn ang="0">
                  <a:pos x="connsiteX0" y="connsiteY0"/>
                </a:cxn>
                <a:cxn ang="0">
                  <a:pos x="connsiteX1" y="connsiteY1"/>
                </a:cxn>
                <a:cxn ang="0">
                  <a:pos x="connsiteX2" y="connsiteY2"/>
                </a:cxn>
                <a:cxn ang="0">
                  <a:pos x="connsiteX3" y="connsiteY3"/>
                </a:cxn>
              </a:cxnLst>
              <a:rect l="l" t="t" r="r" b="b"/>
              <a:pathLst>
                <a:path w="197358" h="268605">
                  <a:moveTo>
                    <a:pt x="0" y="0"/>
                  </a:moveTo>
                  <a:lnTo>
                    <a:pt x="197358" y="0"/>
                  </a:lnTo>
                  <a:lnTo>
                    <a:pt x="197358" y="268605"/>
                  </a:lnTo>
                  <a:lnTo>
                    <a:pt x="0" y="268605"/>
                  </a:lnTo>
                  <a:close/>
                </a:path>
              </a:pathLst>
            </a:custGeom>
            <a:gradFill>
              <a:gsLst>
                <a:gs pos="72000">
                  <a:srgbClr val="FFFFFF"/>
                </a:gs>
                <a:gs pos="22000">
                  <a:srgbClr val="F5F5F5"/>
                </a:gs>
                <a:gs pos="0">
                  <a:srgbClr val="E6E6E7"/>
                </a:gs>
                <a:gs pos="98000">
                  <a:srgbClr val="CFCFCF"/>
                </a:gs>
                <a:gs pos="88000">
                  <a:schemeClr val="bg1">
                    <a:lumMod val="95000"/>
                  </a:schemeClr>
                </a:gs>
              </a:gsLst>
              <a:lin ang="0" scaled="0"/>
            </a:gradFill>
            <a:ln w="9525" cap="flat">
              <a:noFill/>
              <a:prstDash val="solid"/>
              <a:miter/>
            </a:ln>
            <a:effectLst>
              <a:outerShdw blurRad="88900" dist="12700" dir="10800000" algn="r"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p>
              <a:endParaRPr lang="zh-CN" altLang="en-US" dirty="0"/>
            </a:p>
          </p:txBody>
        </p:sp>
      </p:grpSp>
      <p:pic>
        <p:nvPicPr>
          <p:cNvPr id="1025" name="Picture 385"/>
          <p:cNvPicPr>
            <a:picLocks noChangeAspect="1"/>
          </p:cNvPicPr>
          <p:nvPr/>
        </p:nvPicPr>
        <p:blipFill>
          <a:blip r:embed="rId1">
            <a:alphaModFix amt="35000"/>
          </a:blip>
          <a:stretch>
            <a:fillRect/>
          </a:stretch>
        </p:blipFill>
        <p:spPr>
          <a:xfrm>
            <a:off x="1711960" y="3766185"/>
            <a:ext cx="4306570" cy="2361565"/>
          </a:xfrm>
          <a:prstGeom prst="rect">
            <a:avLst/>
          </a:prstGeom>
        </p:spPr>
      </p:pic>
      <p:sp>
        <p:nvSpPr>
          <p:cNvPr id="9" name="矩形 8"/>
          <p:cNvSpPr/>
          <p:nvPr/>
        </p:nvSpPr>
        <p:spPr>
          <a:xfrm>
            <a:off x="6186805" y="1875155"/>
            <a:ext cx="3951605" cy="4048760"/>
          </a:xfrm>
          <a:prstGeom prst="rect">
            <a:avLst/>
          </a:prstGeom>
          <a:noFill/>
        </p:spPr>
        <p:txBody>
          <a:bodyPr wrap="square">
            <a:spAutoFit/>
          </a:bodyPr>
          <a:p>
            <a:pPr indent="381000" algn="just" fontAlgn="auto">
              <a:lnSpc>
                <a:spcPct val="130000"/>
              </a:lnSpc>
              <a:extLst>
                <a:ext uri="{35155182-B16C-46BC-9424-99874614C6A1}">
                  <wpsdc:indentchars xmlns:wpsdc="http://www.wps.cn/officeDocument/2017/drawingmlCustomData" val="200" checksum="4266878647"/>
                </a:ext>
              </a:extLst>
            </a:pPr>
            <a:r>
              <a:rPr lang="zh-CN" sz="1400" kern="1400" spc="100" dirty="0">
                <a:solidFill>
                  <a:schemeClr val="bg2">
                    <a:lumMod val="25000"/>
                  </a:schemeClr>
                </a:solidFill>
                <a:latin typeface="+mn-ea"/>
                <a:cs typeface="+mn-ea"/>
                <a:sym typeface="+mn-ea"/>
              </a:rPr>
              <a:t>领导干部想问题、作决策，一定要对国之大者心中有数，</a:t>
            </a:r>
            <a:r>
              <a:rPr lang="zh-CN" sz="1400" b="1" kern="1400" spc="100" dirty="0">
                <a:solidFill>
                  <a:schemeClr val="bg2">
                    <a:lumMod val="25000"/>
                  </a:schemeClr>
                </a:solidFill>
                <a:latin typeface="+mn-ea"/>
                <a:cs typeface="+mn-ea"/>
                <a:sym typeface="+mn-ea"/>
              </a:rPr>
              <a:t>多打打算盘、算大账，少打小算盘、算小账，</a:t>
            </a:r>
            <a:r>
              <a:rPr lang="zh-CN" sz="1400" kern="1400" spc="100" dirty="0">
                <a:solidFill>
                  <a:schemeClr val="bg2">
                    <a:lumMod val="25000"/>
                  </a:schemeClr>
                </a:solidFill>
                <a:latin typeface="+mn-ea"/>
                <a:cs typeface="+mn-ea"/>
                <a:sym typeface="+mn-ea"/>
              </a:rPr>
              <a:t>善于把地区和部门的工作融入党和国家事业大棋盘，做到既为一域争光，更为全局添彩</a:t>
            </a:r>
            <a:r>
              <a:rPr lang="zh-CN" altLang="en-US" sz="1400" kern="1400" spc="100" dirty="0">
                <a:solidFill>
                  <a:schemeClr val="bg2">
                    <a:lumMod val="25000"/>
                  </a:schemeClr>
                </a:solidFill>
                <a:latin typeface="+mn-ea"/>
                <a:cs typeface="+mn-ea"/>
                <a:sym typeface="+mn-ea"/>
              </a:rPr>
              <a:t>。</a:t>
            </a:r>
            <a:endParaRPr lang="zh-CN" altLang="en-US" sz="1400" kern="1400" spc="100" dirty="0">
              <a:solidFill>
                <a:schemeClr val="bg2">
                  <a:lumMod val="25000"/>
                </a:schemeClr>
              </a:solidFill>
              <a:latin typeface="+mn-ea"/>
              <a:cs typeface="+mn-ea"/>
              <a:sym typeface="+mn-ea"/>
            </a:endParaRPr>
          </a:p>
          <a:p>
            <a:pPr indent="381000" algn="just" fontAlgn="auto">
              <a:lnSpc>
                <a:spcPct val="130000"/>
              </a:lnSpc>
              <a:extLst>
                <a:ext uri="{35155182-B16C-46BC-9424-99874614C6A1}">
                  <wpsdc:indentchars xmlns:wpsdc="http://www.wps.cn/officeDocument/2017/drawingmlCustomData" val="200" checksum="4266878647"/>
                </a:ext>
              </a:extLst>
            </a:pPr>
            <a:r>
              <a:rPr lang="zh-CN" altLang="en-US" sz="1400" kern="1400" spc="100" dirty="0">
                <a:solidFill>
                  <a:schemeClr val="bg2">
                    <a:lumMod val="25000"/>
                  </a:schemeClr>
                </a:solidFill>
                <a:latin typeface="+mn-ea"/>
                <a:cs typeface="+mn-ea"/>
                <a:sym typeface="+mn-ea"/>
              </a:rPr>
              <a:t>各级党员干部特别是领导干部都要坚定党性立场，加强党性修养，心怀</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国之大者</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a:t>
            </a:r>
            <a:r>
              <a:rPr lang="zh-CN" sz="1400" b="1" kern="1400" spc="100" dirty="0">
                <a:solidFill>
                  <a:schemeClr val="bg2">
                    <a:lumMod val="25000"/>
                  </a:schemeClr>
                </a:solidFill>
                <a:latin typeface="+mn-ea"/>
                <a:cs typeface="+mn-ea"/>
                <a:sym typeface="+mn-ea"/>
              </a:rPr>
              <a:t>遇到问题、作出决策、处理工作首先要从政治上想一想，</a:t>
            </a:r>
            <a:r>
              <a:rPr lang="zh-CN" altLang="en-US" sz="1400" kern="1400" spc="100" dirty="0">
                <a:solidFill>
                  <a:schemeClr val="bg2">
                    <a:lumMod val="25000"/>
                  </a:schemeClr>
                </a:solidFill>
                <a:latin typeface="+mn-ea"/>
                <a:cs typeface="+mn-ea"/>
                <a:sym typeface="+mn-ea"/>
              </a:rPr>
              <a:t>对照党章、党内政治生活准则、党纪处分条例举一反三，看准能不能干、该不该做，在风浪考验中立得住脚，在诱惑</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围猎</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面前定得住神，始终做政治上的明白人。</a:t>
            </a:r>
            <a:endParaRPr lang="zh-CN" altLang="en-US" sz="1400" kern="1400" spc="100" dirty="0">
              <a:solidFill>
                <a:schemeClr val="bg2">
                  <a:lumMod val="25000"/>
                </a:schemeClr>
              </a:solidFill>
              <a:latin typeface="+mn-ea"/>
              <a:cs typeface="+mn-ea"/>
              <a:sym typeface="+mn-ea"/>
            </a:endParaRPr>
          </a:p>
          <a:p>
            <a:pPr algn="just">
              <a:lnSpc>
                <a:spcPct val="150000"/>
              </a:lnSpc>
            </a:pPr>
            <a:endParaRPr lang="zh-CN" altLang="en-US" sz="1400" kern="1400" spc="100" dirty="0">
              <a:solidFill>
                <a:schemeClr val="bg2">
                  <a:lumMod val="25000"/>
                </a:schemeClr>
              </a:solidFill>
              <a:latin typeface="+mn-ea"/>
              <a:cs typeface="+mn-ea"/>
              <a:sym typeface="+mn-ea"/>
            </a:endParaRPr>
          </a:p>
        </p:txBody>
      </p:sp>
      <p:sp>
        <p:nvSpPr>
          <p:cNvPr id="14" name="矩形 13"/>
          <p:cNvSpPr/>
          <p:nvPr/>
        </p:nvSpPr>
        <p:spPr>
          <a:xfrm>
            <a:off x="2016760" y="1997075"/>
            <a:ext cx="3584575" cy="2676525"/>
          </a:xfrm>
          <a:prstGeom prst="rect">
            <a:avLst/>
          </a:prstGeom>
          <a:noFill/>
        </p:spPr>
        <p:txBody>
          <a:bodyPr wrap="square">
            <a:spAutoFit/>
          </a:bodyPr>
          <a:p>
            <a:pPr indent="381000" algn="just" fontAlgn="auto">
              <a:lnSpc>
                <a:spcPct val="150000"/>
              </a:lnSpc>
              <a:extLst>
                <a:ext uri="{35155182-B16C-46BC-9424-99874614C6A1}">
                  <wpsdc:indentchars xmlns:wpsdc="http://www.wps.cn/officeDocument/2017/drawingmlCustomData" val="200" checksum="4266878647"/>
                </a:ext>
              </a:extLst>
            </a:pPr>
            <a:r>
              <a:rPr sz="1400" kern="1400" spc="100" dirty="0">
                <a:solidFill>
                  <a:schemeClr val="bg2">
                    <a:lumMod val="25000"/>
                  </a:schemeClr>
                </a:solidFill>
                <a:latin typeface="+mn-ea"/>
                <a:cs typeface="+mn-ea"/>
                <a:sym typeface="+mn-ea"/>
              </a:rPr>
              <a:t>习近平总书记指出，</a:t>
            </a:r>
            <a:r>
              <a:rPr lang="zh-CN" sz="1400" b="1" kern="1400" spc="100" dirty="0">
                <a:solidFill>
                  <a:schemeClr val="bg2">
                    <a:lumMod val="25000"/>
                  </a:schemeClr>
                </a:solidFill>
                <a:latin typeface="+mn-ea"/>
                <a:cs typeface="+mn-ea"/>
                <a:sym typeface="+mn-ea"/>
              </a:rPr>
              <a:t>要自觉讲政治，对国之大者要心中有数，</a:t>
            </a:r>
            <a:r>
              <a:rPr lang="zh-CN" sz="1400" kern="1400" spc="100" dirty="0">
                <a:solidFill>
                  <a:schemeClr val="bg2">
                    <a:lumMod val="25000"/>
                  </a:schemeClr>
                </a:solidFill>
                <a:latin typeface="+mn-ea"/>
                <a:cs typeface="+mn-ea"/>
                <a:sym typeface="+mn-ea"/>
              </a:rPr>
              <a:t>关注党中央在关心什么、强调什么，深刻领会什么是党和国家最重要的利益、什么是最需要坚定维护的立场，切实把增强</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四个意识</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、坚定</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四个自信</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、做到</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两个维护</a:t>
            </a:r>
            <a:r>
              <a:rPr lang="en-US" altLang="zh-CN" sz="1400" kern="1400" spc="100" dirty="0">
                <a:solidFill>
                  <a:schemeClr val="bg2">
                    <a:lumMod val="25000"/>
                  </a:schemeClr>
                </a:solidFill>
                <a:latin typeface="+mn-ea"/>
                <a:cs typeface="+mn-ea"/>
                <a:sym typeface="+mn-ea"/>
              </a:rPr>
              <a:t>”</a:t>
            </a:r>
            <a:r>
              <a:rPr lang="zh-CN" altLang="en-US" sz="1400" kern="1400" spc="100" dirty="0">
                <a:solidFill>
                  <a:schemeClr val="bg2">
                    <a:lumMod val="25000"/>
                  </a:schemeClr>
                </a:solidFill>
                <a:latin typeface="+mn-ea"/>
                <a:cs typeface="+mn-ea"/>
                <a:sym typeface="+mn-ea"/>
              </a:rPr>
              <a:t>落实到行动上，不能只停留在口号上</a:t>
            </a:r>
            <a:r>
              <a:rPr sz="1400" kern="1400" spc="100" dirty="0">
                <a:solidFill>
                  <a:schemeClr val="bg2">
                    <a:lumMod val="25000"/>
                  </a:schemeClr>
                </a:solidFill>
                <a:latin typeface="+mn-ea"/>
                <a:cs typeface="+mn-ea"/>
                <a:sym typeface="+mn-ea"/>
              </a:rPr>
              <a:t>。</a:t>
            </a:r>
            <a:endParaRPr sz="1400" kern="1400" spc="100" dirty="0">
              <a:solidFill>
                <a:schemeClr val="bg2">
                  <a:lumMod val="25000"/>
                </a:schemeClr>
              </a:solidFill>
              <a:latin typeface="+mn-ea"/>
              <a:cs typeface="+mn-ea"/>
              <a:sym typeface="+mn-ea"/>
            </a:endParaRPr>
          </a:p>
        </p:txBody>
      </p:sp>
      <p:pic>
        <p:nvPicPr>
          <p:cNvPr id="28" name="图片 27"/>
          <p:cNvPicPr>
            <a:picLocks noChangeAspect="1"/>
          </p:cNvPicPr>
          <p:nvPr/>
        </p:nvPicPr>
        <p:blipFill rotWithShape="1">
          <a:blip r:embed="rId2"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grpSp>
        <p:nvGrpSpPr>
          <p:cNvPr id="16" name="组合 15"/>
          <p:cNvGrpSpPr/>
          <p:nvPr/>
        </p:nvGrpSpPr>
        <p:grpSpPr>
          <a:xfrm>
            <a:off x="2016760" y="1449070"/>
            <a:ext cx="2493645" cy="426085"/>
            <a:chOff x="3176" y="2864"/>
            <a:chExt cx="3927" cy="671"/>
          </a:xfrm>
        </p:grpSpPr>
        <p:grpSp>
          <p:nvGrpSpPr>
            <p:cNvPr id="17" name="组合 16"/>
            <p:cNvGrpSpPr/>
            <p:nvPr/>
          </p:nvGrpSpPr>
          <p:grpSpPr>
            <a:xfrm rot="0">
              <a:off x="3177" y="2864"/>
              <a:ext cx="3926" cy="671"/>
              <a:chOff x="1913526" y="1782615"/>
              <a:chExt cx="2734597" cy="467321"/>
            </a:xfrm>
          </p:grpSpPr>
          <p:grpSp>
            <p:nvGrpSpPr>
              <p:cNvPr id="18" name="组合 17"/>
              <p:cNvGrpSpPr/>
              <p:nvPr/>
            </p:nvGrpSpPr>
            <p:grpSpPr>
              <a:xfrm>
                <a:off x="4188526" y="1849400"/>
                <a:ext cx="459597" cy="400536"/>
                <a:chOff x="4161796" y="2221220"/>
                <a:chExt cx="492547" cy="429252"/>
              </a:xfrm>
            </p:grpSpPr>
            <p:sp>
              <p:nvSpPr>
                <p:cNvPr id="19"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20"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21"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文本框 22"/>
            <p:cNvSpPr txBox="1"/>
            <p:nvPr/>
          </p:nvSpPr>
          <p:spPr>
            <a:xfrm>
              <a:off x="3176" y="2913"/>
              <a:ext cx="3676" cy="531"/>
            </a:xfrm>
            <a:prstGeom prst="rect">
              <a:avLst/>
            </a:prstGeom>
            <a:noFill/>
          </p:spPr>
          <p:txBody>
            <a:bodyPr wrap="square">
              <a:spAutoFit/>
            </a:bodyPr>
            <a:p>
              <a:r>
                <a:rPr lang="zh-CN" altLang="en-US" sz="1600" dirty="0">
                  <a:solidFill>
                    <a:schemeClr val="bg1"/>
                  </a:solidFill>
                  <a:effectLst>
                    <a:outerShdw blurRad="38100" dist="38100" dir="2700000" algn="tl">
                      <a:srgbClr val="000000">
                        <a:alpha val="43137"/>
                      </a:srgbClr>
                    </a:outerShdw>
                  </a:effectLst>
                  <a:latin typeface="+mj-ea"/>
                  <a:ea typeface="+mj-ea"/>
                </a:rPr>
                <a:t>如何理解</a:t>
              </a:r>
              <a:r>
                <a:rPr lang="en-US" altLang="zh-CN" sz="1600" dirty="0">
                  <a:solidFill>
                    <a:schemeClr val="bg1"/>
                  </a:solidFill>
                  <a:effectLst>
                    <a:outerShdw blurRad="38100" dist="38100" dir="2700000" algn="tl">
                      <a:srgbClr val="000000">
                        <a:alpha val="43137"/>
                      </a:srgbClr>
                    </a:outerShdw>
                  </a:effectLst>
                  <a:latin typeface="+mj-ea"/>
                  <a:ea typeface="+mj-ea"/>
                </a:rPr>
                <a:t>“</a:t>
              </a:r>
              <a:r>
                <a:rPr lang="zh-CN" altLang="en-US" sz="1600" dirty="0">
                  <a:solidFill>
                    <a:schemeClr val="bg1"/>
                  </a:solidFill>
                  <a:effectLst>
                    <a:outerShdw blurRad="38100" dist="38100" dir="2700000" algn="tl">
                      <a:srgbClr val="000000">
                        <a:alpha val="43137"/>
                      </a:srgbClr>
                    </a:outerShdw>
                  </a:effectLst>
                  <a:latin typeface="+mj-ea"/>
                  <a:ea typeface="+mj-ea"/>
                </a:rPr>
                <a:t>国之大者</a:t>
              </a:r>
              <a:r>
                <a:rPr lang="en-US" altLang="zh-CN" sz="1600" dirty="0">
                  <a:solidFill>
                    <a:schemeClr val="bg1"/>
                  </a:solidFill>
                  <a:effectLst>
                    <a:outerShdw blurRad="38100" dist="38100" dir="2700000" algn="tl">
                      <a:srgbClr val="000000">
                        <a:alpha val="43137"/>
                      </a:srgbClr>
                    </a:outerShdw>
                  </a:effectLst>
                  <a:latin typeface="+mj-ea"/>
                  <a:ea typeface="+mj-ea"/>
                </a:rPr>
                <a:t>”</a:t>
              </a:r>
              <a:endParaRPr lang="en-US" altLang="zh-CN" sz="1600" dirty="0">
                <a:solidFill>
                  <a:schemeClr val="bg1"/>
                </a:solidFill>
                <a:effectLst>
                  <a:outerShdw blurRad="38100" dist="38100" dir="2700000" algn="tl">
                    <a:srgbClr val="000000">
                      <a:alpha val="43137"/>
                    </a:srgbClr>
                  </a:outerShdw>
                </a:effectLst>
                <a:latin typeface="+mj-ea"/>
                <a:ea typeface="+mj-ea"/>
              </a:endParaRPr>
            </a:p>
          </p:txBody>
        </p:sp>
      </p:grpSp>
      <p:grpSp>
        <p:nvGrpSpPr>
          <p:cNvPr id="2" name="组合 1"/>
          <p:cNvGrpSpPr/>
          <p:nvPr/>
        </p:nvGrpSpPr>
        <p:grpSpPr>
          <a:xfrm>
            <a:off x="6438265" y="1449070"/>
            <a:ext cx="2493645" cy="426085"/>
            <a:chOff x="3176" y="2864"/>
            <a:chExt cx="3927" cy="671"/>
          </a:xfrm>
        </p:grpSpPr>
        <p:grpSp>
          <p:nvGrpSpPr>
            <p:cNvPr id="3" name="组合 2"/>
            <p:cNvGrpSpPr/>
            <p:nvPr/>
          </p:nvGrpSpPr>
          <p:grpSpPr>
            <a:xfrm rot="0">
              <a:off x="3177" y="2864"/>
              <a:ext cx="3926" cy="671"/>
              <a:chOff x="1913526" y="1782615"/>
              <a:chExt cx="2734597" cy="467321"/>
            </a:xfrm>
          </p:grpSpPr>
          <p:grpSp>
            <p:nvGrpSpPr>
              <p:cNvPr id="4" name="组合 3"/>
              <p:cNvGrpSpPr/>
              <p:nvPr/>
            </p:nvGrpSpPr>
            <p:grpSpPr>
              <a:xfrm>
                <a:off x="4188526" y="1849400"/>
                <a:ext cx="459597" cy="400536"/>
                <a:chOff x="4161796" y="2221220"/>
                <a:chExt cx="492547" cy="429252"/>
              </a:xfrm>
            </p:grpSpPr>
            <p:sp>
              <p:nvSpPr>
                <p:cNvPr id="5" name="任意多边形: 形状 335"/>
                <p:cNvSpPr/>
                <p:nvPr/>
              </p:nvSpPr>
              <p:spPr>
                <a:xfrm flipH="1">
                  <a:off x="4161796" y="2221220"/>
                  <a:ext cx="492547" cy="429252"/>
                </a:xfrm>
                <a:custGeom>
                  <a:avLst/>
                  <a:gdLst>
                    <a:gd name="connsiteX0" fmla="*/ 492547 w 492547"/>
                    <a:gd name="connsiteY0" fmla="*/ 0 h 429252"/>
                    <a:gd name="connsiteX1" fmla="*/ 337497 w 492547"/>
                    <a:gd name="connsiteY1" fmla="*/ 0 h 429252"/>
                    <a:gd name="connsiteX2" fmla="*/ 300721 w 492547"/>
                    <a:gd name="connsiteY2" fmla="*/ 0 h 429252"/>
                    <a:gd name="connsiteX3" fmla="*/ 0 w 492547"/>
                    <a:gd name="connsiteY3" fmla="*/ 0 h 429252"/>
                    <a:gd name="connsiteX4" fmla="*/ 147135 w 492547"/>
                    <a:gd name="connsiteY4" fmla="*/ 214626 h 429252"/>
                    <a:gd name="connsiteX5" fmla="*/ 0 w 492547"/>
                    <a:gd name="connsiteY5" fmla="*/ 429252 h 429252"/>
                    <a:gd name="connsiteX6" fmla="*/ 300721 w 492547"/>
                    <a:gd name="connsiteY6" fmla="*/ 429252 h 429252"/>
                    <a:gd name="connsiteX7" fmla="*/ 337497 w 492547"/>
                    <a:gd name="connsiteY7" fmla="*/ 429252 h 429252"/>
                    <a:gd name="connsiteX8" fmla="*/ 492547 w 492547"/>
                    <a:gd name="connsiteY8" fmla="*/ 429252 h 42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547" h="429252">
                      <a:moveTo>
                        <a:pt x="492547" y="0"/>
                      </a:moveTo>
                      <a:lnTo>
                        <a:pt x="337497" y="0"/>
                      </a:lnTo>
                      <a:lnTo>
                        <a:pt x="300721" y="0"/>
                      </a:lnTo>
                      <a:lnTo>
                        <a:pt x="0" y="0"/>
                      </a:lnTo>
                      <a:lnTo>
                        <a:pt x="147135" y="214626"/>
                      </a:lnTo>
                      <a:lnTo>
                        <a:pt x="0" y="429252"/>
                      </a:lnTo>
                      <a:lnTo>
                        <a:pt x="300721" y="429252"/>
                      </a:lnTo>
                      <a:lnTo>
                        <a:pt x="337497" y="429252"/>
                      </a:lnTo>
                      <a:lnTo>
                        <a:pt x="492547" y="429252"/>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6" name="任意多边形: 形状 339"/>
                <p:cNvSpPr/>
                <p:nvPr/>
              </p:nvSpPr>
              <p:spPr>
                <a:xfrm flipH="1">
                  <a:off x="4161796" y="2221221"/>
                  <a:ext cx="492547" cy="49061"/>
                </a:xfrm>
                <a:custGeom>
                  <a:avLst/>
                  <a:gdLst>
                    <a:gd name="connsiteX0" fmla="*/ 492547 w 492547"/>
                    <a:gd name="connsiteY0" fmla="*/ 0 h 49061"/>
                    <a:gd name="connsiteX1" fmla="*/ 337497 w 492547"/>
                    <a:gd name="connsiteY1" fmla="*/ 0 h 49061"/>
                    <a:gd name="connsiteX2" fmla="*/ 300721 w 492547"/>
                    <a:gd name="connsiteY2" fmla="*/ 0 h 49061"/>
                    <a:gd name="connsiteX3" fmla="*/ 0 w 492547"/>
                    <a:gd name="connsiteY3" fmla="*/ 0 h 49061"/>
                    <a:gd name="connsiteX4" fmla="*/ 33634 w 492547"/>
                    <a:gd name="connsiteY4" fmla="*/ 49061 h 49061"/>
                    <a:gd name="connsiteX5" fmla="*/ 492547 w 492547"/>
                    <a:gd name="connsiteY5" fmla="*/ 49061 h 49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2547" h="49061">
                      <a:moveTo>
                        <a:pt x="492547" y="0"/>
                      </a:moveTo>
                      <a:lnTo>
                        <a:pt x="337497" y="0"/>
                      </a:lnTo>
                      <a:lnTo>
                        <a:pt x="300721" y="0"/>
                      </a:lnTo>
                      <a:lnTo>
                        <a:pt x="0" y="0"/>
                      </a:lnTo>
                      <a:lnTo>
                        <a:pt x="33634" y="49061"/>
                      </a:lnTo>
                      <a:lnTo>
                        <a:pt x="492547" y="4906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grpSp>
          <p:sp>
            <p:nvSpPr>
              <p:cNvPr id="7" name="矩形: 圆角 329"/>
              <p:cNvSpPr/>
              <p:nvPr/>
            </p:nvSpPr>
            <p:spPr>
              <a:xfrm>
                <a:off x="1913526" y="1782615"/>
                <a:ext cx="2375900" cy="429252"/>
              </a:xfrm>
              <a:prstGeom prst="roundRect">
                <a:avLst>
                  <a:gd name="adj" fmla="val 0"/>
                </a:avLst>
              </a:prstGeom>
              <a:solidFill>
                <a:schemeClr val="accent1"/>
              </a:solidFill>
              <a:ln w="12700" cap="flat" cmpd="sng" algn="ctr">
                <a:noFill/>
                <a:prstDash val="solid"/>
                <a:miter lim="800000"/>
              </a:ln>
              <a:effectLst>
                <a:outerShdw blurRad="50800" dist="12700" dir="2700000" algn="tl" rotWithShape="0">
                  <a:prstClr val="black">
                    <a:alpha val="40000"/>
                  </a:prstClr>
                </a:outerShdw>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圆角 330"/>
              <p:cNvSpPr/>
              <p:nvPr/>
            </p:nvSpPr>
            <p:spPr>
              <a:xfrm>
                <a:off x="1913526" y="1782615"/>
                <a:ext cx="2375900" cy="49061"/>
              </a:xfrm>
              <a:prstGeom prst="roundRect">
                <a:avLst>
                  <a:gd name="adj" fmla="val 0"/>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3176" y="2913"/>
              <a:ext cx="3676" cy="531"/>
            </a:xfrm>
            <a:prstGeom prst="rect">
              <a:avLst/>
            </a:prstGeom>
            <a:noFill/>
          </p:spPr>
          <p:txBody>
            <a:bodyPr wrap="square">
              <a:spAutoFit/>
            </a:bodyPr>
            <a:p>
              <a:r>
                <a:rPr lang="zh-CN" sz="1600" dirty="0">
                  <a:solidFill>
                    <a:schemeClr val="bg1"/>
                  </a:solidFill>
                  <a:effectLst>
                    <a:outerShdw blurRad="38100" dist="38100" dir="2700000" algn="tl">
                      <a:srgbClr val="000000">
                        <a:alpha val="43137"/>
                      </a:srgbClr>
                    </a:outerShdw>
                  </a:effectLst>
                  <a:latin typeface="+mj-ea"/>
                  <a:ea typeface="+mj-ea"/>
                </a:rPr>
                <a:t>习总书记说：</a:t>
              </a:r>
              <a:endParaRPr lang="zh-CN" sz="1600" dirty="0">
                <a:solidFill>
                  <a:schemeClr val="bg1"/>
                </a:solidFill>
                <a:effectLst>
                  <a:outerShdw blurRad="38100" dist="38100" dir="2700000" algn="tl">
                    <a:srgbClr val="000000">
                      <a:alpha val="43137"/>
                    </a:srgbClr>
                  </a:outerShdw>
                </a:effectLst>
                <a:latin typeface="+mj-ea"/>
                <a:ea typeface="+mj-ea"/>
              </a:endParaRPr>
            </a:p>
          </p:txBody>
        </p:sp>
      </p:gr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t="68552" b="-1"/>
          <a:stretch>
            <a:fillRect/>
          </a:stretch>
        </p:blipFill>
        <p:spPr>
          <a:xfrm>
            <a:off x="0" y="5740400"/>
            <a:ext cx="12192000" cy="1117600"/>
          </a:xfrm>
          <a:prstGeom prst="rect">
            <a:avLst/>
          </a:prstGeom>
        </p:spPr>
      </p:pic>
      <p:cxnSp>
        <p:nvCxnSpPr>
          <p:cNvPr id="48" name="直接连接符 47"/>
          <p:cNvCxnSpPr/>
          <p:nvPr/>
        </p:nvCxnSpPr>
        <p:spPr>
          <a:xfrm>
            <a:off x="147955" y="743708"/>
            <a:ext cx="9798685" cy="0"/>
          </a:xfrm>
          <a:prstGeom prst="line">
            <a:avLst/>
          </a:prstGeom>
          <a:ln w="28575">
            <a:solidFill>
              <a:srgbClr val="C2000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47955" y="154940"/>
            <a:ext cx="10365740" cy="460375"/>
          </a:xfrm>
          <a:prstGeom prst="rect">
            <a:avLst/>
          </a:prstGeom>
          <a:noFill/>
        </p:spPr>
        <p:txBody>
          <a:bodyPr wrap="square" rtlCol="0">
            <a:spAutoFit/>
          </a:bodyPr>
          <a:lstStyle/>
          <a:p>
            <a:pPr lvl="0" algn="l"/>
            <a:r>
              <a:rPr lang="zh-CN" altLang="en-US" sz="2400" b="1" spc="300" dirty="0">
                <a:solidFill>
                  <a:srgbClr val="D90E16"/>
                </a:solidFill>
                <a:effectLst>
                  <a:outerShdw blurRad="38100" dist="38100" dir="2700000" algn="tl">
                    <a:srgbClr val="000000">
                      <a:alpha val="43137"/>
                    </a:srgbClr>
                  </a:outerShdw>
                </a:effectLst>
                <a:latin typeface="+mn-ea"/>
                <a:cs typeface="+mn-ea"/>
                <a:sym typeface="+mn-ea"/>
              </a:rPr>
              <a:t>重点内容</a:t>
            </a:r>
            <a:r>
              <a:rPr lang="en-US" altLang="zh-CN" sz="2400" b="1" spc="300" dirty="0">
                <a:solidFill>
                  <a:srgbClr val="D90E16"/>
                </a:solidFill>
                <a:effectLst>
                  <a:outerShdw blurRad="38100" dist="38100" dir="2700000" algn="tl">
                    <a:srgbClr val="000000">
                      <a:alpha val="43137"/>
                    </a:srgbClr>
                  </a:outerShdw>
                </a:effectLst>
                <a:latin typeface="+mn-ea"/>
                <a:cs typeface="+mn-ea"/>
                <a:sym typeface="+mn-ea"/>
              </a:rPr>
              <a:t>——</a:t>
            </a:r>
            <a:r>
              <a:rPr sz="2400" b="1" kern="1400" spc="100" dirty="0">
                <a:solidFill>
                  <a:srgbClr val="D90E16"/>
                </a:solidFill>
                <a:effectLst>
                  <a:outerShdw blurRad="38100" dist="38100" dir="2700000" algn="tl">
                    <a:srgbClr val="000000">
                      <a:alpha val="43137"/>
                    </a:srgbClr>
                  </a:outerShdw>
                </a:effectLst>
                <a:latin typeface="+mn-ea"/>
                <a:cs typeface="+mn-ea"/>
                <a:sym typeface="+mn-ea"/>
              </a:rPr>
              <a:t>心怀‘国之大者’</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2</a:t>
            </a:r>
            <a:r>
              <a:rPr lang="en-US" altLang="zh-CN" sz="2400" b="1" kern="1400" spc="100" dirty="0">
                <a:solidFill>
                  <a:srgbClr val="D90E16"/>
                </a:solidFill>
                <a:effectLst>
                  <a:outerShdw blurRad="38100" dist="38100" dir="2700000" algn="tl">
                    <a:srgbClr val="000000">
                      <a:alpha val="43137"/>
                    </a:srgbClr>
                  </a:outerShdw>
                </a:effectLst>
                <a:latin typeface="+mn-ea"/>
                <a:cs typeface="+mn-ea"/>
                <a:sym typeface="+mn-ea"/>
              </a:rPr>
              <a:t>/2</a:t>
            </a:r>
            <a:r>
              <a:rPr lang="zh-CN" sz="2400" b="1" kern="1400" spc="100" dirty="0">
                <a:solidFill>
                  <a:srgbClr val="D90E16"/>
                </a:solidFill>
                <a:effectLst>
                  <a:outerShdw blurRad="38100" dist="38100" dir="2700000" algn="tl">
                    <a:srgbClr val="000000">
                      <a:alpha val="43137"/>
                    </a:srgbClr>
                  </a:outerShdw>
                </a:effectLst>
                <a:latin typeface="+mn-ea"/>
                <a:cs typeface="+mn-ea"/>
                <a:sym typeface="+mn-ea"/>
              </a:rPr>
              <a:t>）</a:t>
            </a:r>
            <a:endParaRPr lang="zh-CN" sz="2400" b="1" kern="1400" spc="100" dirty="0">
              <a:solidFill>
                <a:srgbClr val="D90E16"/>
              </a:solidFill>
              <a:effectLst>
                <a:outerShdw blurRad="38100" dist="38100" dir="2700000" algn="tl">
                  <a:srgbClr val="000000">
                    <a:alpha val="43137"/>
                  </a:srgbClr>
                </a:outerShdw>
              </a:effectLst>
              <a:latin typeface="+mn-ea"/>
              <a:cs typeface="+mn-ea"/>
              <a:sym typeface="+mn-ea"/>
            </a:endParaRPr>
          </a:p>
        </p:txBody>
      </p:sp>
      <p:sp>
        <p:nvSpPr>
          <p:cNvPr id="12" name="矩形: 圆顶角 37"/>
          <p:cNvSpPr/>
          <p:nvPr/>
        </p:nvSpPr>
        <p:spPr>
          <a:xfrm flipV="1">
            <a:off x="1068070" y="1267460"/>
            <a:ext cx="9983470" cy="4186555"/>
          </a:xfrm>
          <a:prstGeom prst="round2SameRect">
            <a:avLst>
              <a:gd name="adj1" fmla="val 4259"/>
              <a:gd name="adj2" fmla="val 0"/>
            </a:avLst>
          </a:prstGeom>
          <a:solidFill>
            <a:schemeClr val="bg1"/>
          </a:solidFill>
          <a:ln>
            <a:noFill/>
          </a:ln>
          <a:effectLst>
            <a:outerShdw blurRad="292100" dist="241300" dir="27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CN Heavy"/>
              <a:ea typeface="思源宋体 CN Heavy"/>
              <a:cs typeface="+mn-cs"/>
            </a:endParaRPr>
          </a:p>
        </p:txBody>
      </p:sp>
      <p:sp>
        <p:nvSpPr>
          <p:cNvPr id="16" name="矩形 15"/>
          <p:cNvSpPr/>
          <p:nvPr/>
        </p:nvSpPr>
        <p:spPr>
          <a:xfrm>
            <a:off x="6598920" y="2170430"/>
            <a:ext cx="4112895" cy="2676525"/>
          </a:xfrm>
          <a:prstGeom prst="rect">
            <a:avLst/>
          </a:prstGeom>
          <a:noFill/>
        </p:spPr>
        <p:txBody>
          <a:bodyPr wrap="square">
            <a:spAutoFit/>
          </a:bodyPr>
          <a:lstStyle/>
          <a:p>
            <a:pPr indent="381000" algn="just" fontAlgn="auto">
              <a:lnSpc>
                <a:spcPct val="150000"/>
              </a:lnSpc>
              <a:extLst>
                <a:ext uri="{35155182-B16C-46BC-9424-99874614C6A1}">
                  <wpsdc:indentchars xmlns:wpsdc="http://www.wps.cn/officeDocument/2017/drawingmlCustomData" val="200" checksum="4266878647"/>
                </a:ext>
              </a:extLst>
            </a:pPr>
            <a:r>
              <a:rPr sz="1400" kern="1400" spc="100" dirty="0">
                <a:solidFill>
                  <a:schemeClr val="bg2">
                    <a:lumMod val="25000"/>
                  </a:schemeClr>
                </a:solidFill>
                <a:latin typeface="+mn-ea"/>
                <a:cs typeface="+mn-ea"/>
                <a:sym typeface="+mn-ea"/>
              </a:rPr>
              <a:t>只有站在政治高度看，对党中央的大政方针和决策部署才能领会更透彻，工作起来才能</a:t>
            </a:r>
            <a:r>
              <a:rPr sz="1400" b="1" kern="1400" spc="100" dirty="0">
                <a:solidFill>
                  <a:schemeClr val="bg2">
                    <a:lumMod val="25000"/>
                  </a:schemeClr>
                </a:solidFill>
                <a:latin typeface="+mn-ea"/>
                <a:cs typeface="+mn-ea"/>
                <a:sym typeface="+mn-ea"/>
              </a:rPr>
              <a:t>更有预见性和主动性。</a:t>
            </a:r>
            <a:r>
              <a:rPr sz="1400" kern="1400" spc="100" dirty="0">
                <a:solidFill>
                  <a:schemeClr val="bg2">
                    <a:lumMod val="25000"/>
                  </a:schemeClr>
                </a:solidFill>
                <a:latin typeface="+mn-ea"/>
                <a:cs typeface="+mn-ea"/>
                <a:sym typeface="+mn-ea"/>
              </a:rPr>
              <a:t>各级领导干部特别是高级干部要不断提高</a:t>
            </a:r>
            <a:r>
              <a:rPr sz="1400" b="1" kern="1400" spc="100" dirty="0">
                <a:solidFill>
                  <a:schemeClr val="bg2">
                    <a:lumMod val="25000"/>
                  </a:schemeClr>
                </a:solidFill>
                <a:latin typeface="+mn-ea"/>
                <a:cs typeface="+mn-ea"/>
                <a:sym typeface="+mn-ea"/>
              </a:rPr>
              <a:t>政治判断力、政治领悟力、政治执行力，</a:t>
            </a:r>
            <a:r>
              <a:rPr sz="1400" kern="1400" spc="100" dirty="0">
                <a:solidFill>
                  <a:schemeClr val="bg2">
                    <a:lumMod val="25000"/>
                  </a:schemeClr>
                </a:solidFill>
                <a:latin typeface="+mn-ea"/>
                <a:cs typeface="+mn-ea"/>
                <a:sym typeface="+mn-ea"/>
              </a:rPr>
              <a:t>对“国之大者”了然于胸，把贯彻党中央精神体现到谋划重大战略、制定重大政策、部署重大任务、推进重大工作的实践中去，经常对表对标，及时校准偏差。</a:t>
            </a:r>
            <a:endParaRPr lang="en-US" altLang="zh-CN" sz="1400" kern="1400" spc="100" dirty="0">
              <a:solidFill>
                <a:schemeClr val="bg2">
                  <a:lumMod val="25000"/>
                </a:schemeClr>
              </a:solidFill>
              <a:latin typeface="+mn-ea"/>
              <a:cs typeface="+mn-ea"/>
              <a:sym typeface="+mn-ea"/>
            </a:endParaRPr>
          </a:p>
        </p:txBody>
      </p:sp>
      <p:pic>
        <p:nvPicPr>
          <p:cNvPr id="18" name="图片 17"/>
          <p:cNvPicPr>
            <a:picLocks noChangeAspect="1"/>
          </p:cNvPicPr>
          <p:nvPr/>
        </p:nvPicPr>
        <p:blipFill>
          <a:blip r:embed="rId2"/>
          <a:srcRect l="8090" r="8828"/>
          <a:stretch>
            <a:fillRect/>
          </a:stretch>
        </p:blipFill>
        <p:spPr>
          <a:xfrm>
            <a:off x="1069340" y="1267460"/>
            <a:ext cx="5217160" cy="4187190"/>
          </a:xfrm>
          <a:prstGeom prst="roundRect">
            <a:avLst>
              <a:gd name="adj" fmla="val 3806"/>
            </a:avLst>
          </a:prstGeom>
        </p:spPr>
      </p:pic>
      <p:cxnSp>
        <p:nvCxnSpPr>
          <p:cNvPr id="29" name="直接连接符 28"/>
          <p:cNvCxnSpPr/>
          <p:nvPr/>
        </p:nvCxnSpPr>
        <p:spPr>
          <a:xfrm>
            <a:off x="1069340" y="1267460"/>
            <a:ext cx="9982200" cy="0"/>
          </a:xfrm>
          <a:prstGeom prst="line">
            <a:avLst/>
          </a:prstGeom>
          <a:ln w="76200" cap="rnd">
            <a:gradFill>
              <a:gsLst>
                <a:gs pos="0">
                  <a:schemeClr val="accent1">
                    <a:lumMod val="80000"/>
                    <a:lumOff val="20000"/>
                  </a:schemeClr>
                </a:gs>
                <a:gs pos="100000">
                  <a:schemeClr val="accent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598920" y="1563370"/>
            <a:ext cx="2428733" cy="521314"/>
          </a:xfrm>
          <a:prstGeom prst="rect">
            <a:avLst/>
          </a:prstGeom>
          <a:noFill/>
          <a:ln>
            <a:noFill/>
          </a:ln>
        </p:spPr>
        <p:txBody>
          <a:bodyPr vert="horz" wrap="square" rtlCol="0">
            <a:spAutoFit/>
          </a:bodyPr>
          <a:lstStyle>
            <a:defPPr>
              <a:defRPr lang="zh-CN"/>
            </a:defPPr>
            <a:lvl1pPr algn="dist">
              <a:lnSpc>
                <a:spcPct val="140000"/>
              </a:lnSpc>
              <a:defRPr sz="3600" b="1">
                <a:gradFill>
                  <a:gsLst>
                    <a:gs pos="21000">
                      <a:srgbClr val="C00000"/>
                    </a:gs>
                    <a:gs pos="54000">
                      <a:srgbClr val="E30802"/>
                    </a:gs>
                    <a:gs pos="83000">
                      <a:srgbClr val="C00000"/>
                    </a:gs>
                  </a:gsLst>
                  <a:lin ang="5400000" scaled="1"/>
                </a:gradFill>
                <a:effectLst>
                  <a:outerShdw blurRad="50800" dist="38100" dir="5400000" algn="t" rotWithShape="0">
                    <a:prstClr val="black">
                      <a:alpha val="15000"/>
                    </a:prstClr>
                  </a:outerShdw>
                </a:effectLst>
                <a:latin typeface="思源宋体" panose="02020400000000000000" pitchFamily="18" charset="-122"/>
                <a:ea typeface="思源宋体" panose="02020400000000000000" pitchFamily="18" charset="-122"/>
              </a:defRPr>
            </a:lvl1pPr>
          </a:lstStyle>
          <a:p>
            <a:pPr algn="just"/>
            <a:r>
              <a:rPr lang="zh-CN" sz="2000" dirty="0">
                <a:solidFill>
                  <a:srgbClr val="D90E16"/>
                </a:solidFill>
                <a:effectLst>
                  <a:outerShdw blurRad="38100" dist="38100" dir="2700000" algn="tl">
                    <a:srgbClr val="000000">
                      <a:alpha val="43137"/>
                    </a:srgbClr>
                  </a:outerShdw>
                </a:effectLst>
                <a:latin typeface="+mj-ea"/>
                <a:ea typeface="+mj-ea"/>
                <a:sym typeface="+mn-ea"/>
              </a:rPr>
              <a:t>习总书记说：</a:t>
            </a:r>
            <a:endParaRPr lang="zh-CN" altLang="en-US" sz="2000" dirty="0">
              <a:solidFill>
                <a:srgbClr val="D90E16"/>
              </a:solidFill>
              <a:effectLst>
                <a:outerShdw blurRad="38100" dist="38100" dir="2700000" algn="tl">
                  <a:srgbClr val="000000">
                    <a:alpha val="43137"/>
                  </a:srgbClr>
                </a:outerShdw>
              </a:effectLst>
              <a:latin typeface="+mj-ea"/>
              <a:ea typeface="+mj-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PA" val="v5.2.8"/>
</p:tagLst>
</file>

<file path=ppt/tags/tag2.xml><?xml version="1.0" encoding="utf-8"?>
<p:tagLst xmlns:p="http://schemas.openxmlformats.org/presentationml/2006/main">
  <p:tag name="PA" val="v5.2.8"/>
</p:tagLst>
</file>

<file path=ppt/tags/tag3.xml><?xml version="1.0" encoding="utf-8"?>
<p:tagLst xmlns:p="http://schemas.openxmlformats.org/presentationml/2006/main">
  <p:tag name="PA" val="v5.2.8"/>
</p:tagLst>
</file>

<file path=ppt/tags/tag4.xml><?xml version="1.0" encoding="utf-8"?>
<p:tagLst xmlns:p="http://schemas.openxmlformats.org/presentationml/2006/main">
  <p:tag name="ISLIDE.ICON" val="#95626;#42182;#42045;"/>
</p:tagLst>
</file>

<file path=ppt/tags/tag5.xml><?xml version="1.0" encoding="utf-8"?>
<p:tagLst xmlns:p="http://schemas.openxmlformats.org/presentationml/2006/main">
  <p:tag name="ISLIDE.ICON" val="#170793;#97367;#405479;#47538;#168214;#380233;#371006;"/>
</p:tagLst>
</file>

<file path=ppt/tags/tag6.xml><?xml version="1.0" encoding="utf-8"?>
<p:tagLst xmlns:p="http://schemas.openxmlformats.org/presentationml/2006/main">
  <p:tag name="ISLIDE.ICON" val="#170793;#97367;#405479;#47538;#168214;#380233;#371006;"/>
</p:tagLst>
</file>

<file path=ppt/tags/tag7.xml><?xml version="1.0" encoding="utf-8"?>
<p:tagLst xmlns:p="http://schemas.openxmlformats.org/presentationml/2006/main">
  <p:tag name="ISPRING_PRESENTATION_TITLE" val="PowerPoint 演示文稿"/>
  <p:tag name="ISPRING_FIRST_PUBLISH" val="1"/>
  <p:tag name="COMMONDATA" val="eyJoZGlkIjoiZTAzNGRmODY5YzIzNmEyZThmNzgxYmI3YmI4NTI0MTgifQ=="/>
</p:tagLst>
</file>

<file path=ppt/theme/theme1.xml><?xml version="1.0" encoding="utf-8"?>
<a:theme xmlns:a="http://schemas.openxmlformats.org/drawingml/2006/main" name="1_Office 主题​​">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iseom4sz">
      <a:majorFont>
        <a:latin typeface="方正黑体_GBK"/>
        <a:ea typeface="方正黑体_GBK"/>
        <a:cs typeface=""/>
      </a:majorFont>
      <a:minorFont>
        <a:latin typeface="方正黑体_GBK"/>
        <a:ea typeface="方正黑体_GBK"/>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方正黑体_GBK"/>
        <a:ea typeface=""/>
        <a:cs typeface=""/>
        <a:font script="Jpan" typeface="游ゴシック Light"/>
        <a:font script="Hang" typeface="맑은 고딕"/>
        <a:font script="Hans" typeface="方正黑体_GB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方正黑体_GBK"/>
        <a:ea typeface=""/>
        <a:cs typeface=""/>
        <a:font script="Jpan" typeface="游ゴシック"/>
        <a:font script="Hang" typeface="맑은 고딕"/>
        <a:font script="Hans" typeface="方正黑体_GBK"/>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方正黑体_GBK"/>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方正黑体_GBK"/>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7050</Words>
  <Application>WPS 演示</Application>
  <PresentationFormat>宽屏</PresentationFormat>
  <Paragraphs>306</Paragraphs>
  <Slides>25</Slides>
  <Notes>13</Notes>
  <HiddenSlides>0</HiddenSlides>
  <MMClips>2</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Wingdings</vt:lpstr>
      <vt:lpstr>方正黑体_GBK</vt:lpstr>
      <vt:lpstr>思源宋体 Heavy</vt:lpstr>
      <vt:lpstr>思源宋体</vt:lpstr>
      <vt:lpstr>等线</vt:lpstr>
      <vt:lpstr>思源黑体 Light</vt:lpstr>
      <vt:lpstr>思源宋体 CN Heavy</vt:lpstr>
      <vt:lpstr>微软雅黑</vt:lpstr>
      <vt:lpstr>Arial Unicode MS</vt:lpstr>
      <vt:lpstr>Wingdings</vt:lpstr>
      <vt:lpstr>OPPOSans R</vt:lpstr>
      <vt:lpstr>仿宋_GB2312</vt:lpstr>
      <vt:lpstr>OPPOSans B</vt:lpstr>
      <vt:lpstr>思源黑体 CN Medium</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cp:lastModifiedBy>
  <cp:revision>788</cp:revision>
  <dcterms:created xsi:type="dcterms:W3CDTF">2019-05-10T11:25:00Z</dcterms:created>
  <dcterms:modified xsi:type="dcterms:W3CDTF">2022-09-21T11:15:36Z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8D39CFD6833642F69494C2852F36ECDD</vt:lpwstr>
  </property>
  <property fmtid="{D5CDD505-2E9C-101B-9397-08002B2CF9AE}" pid="3" name="KSOProductBuildVer">
    <vt:lpwstr>2052-11.8.2.11716</vt:lpwstr>
  </property>
</Properties>
</file>